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0" r:id="rId3"/>
    <p:sldId id="283" r:id="rId4"/>
    <p:sldId id="281" r:id="rId5"/>
    <p:sldId id="284" r:id="rId6"/>
    <p:sldId id="285" r:id="rId7"/>
    <p:sldId id="286" r:id="rId8"/>
    <p:sldId id="288" r:id="rId9"/>
    <p:sldId id="290" r:id="rId10"/>
    <p:sldId id="291" r:id="rId11"/>
    <p:sldId id="299" r:id="rId12"/>
    <p:sldId id="306" r:id="rId13"/>
    <p:sldId id="307" r:id="rId14"/>
    <p:sldId id="297" r:id="rId15"/>
    <p:sldId id="296" r:id="rId16"/>
    <p:sldId id="295" r:id="rId17"/>
    <p:sldId id="302" r:id="rId18"/>
    <p:sldId id="304" r:id="rId19"/>
    <p:sldId id="303" r:id="rId20"/>
    <p:sldId id="305" r:id="rId21"/>
    <p:sldId id="282" r:id="rId22"/>
    <p:sldId id="265" r:id="rId23"/>
    <p:sldId id="310" r:id="rId24"/>
    <p:sldId id="309" r:id="rId25"/>
    <p:sldId id="30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108E42-773D-4DDC-86E6-87110107D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2431-C03E-4BF5-8F4B-FECFE5132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05-E5BE-4BFC-A2EC-6D52A64B9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459E-07CF-48F3-8278-F3B293102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D74D-C083-4D13-9314-D7AEB2C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3866-1AF8-458D-9250-744E5F2ED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7788D0-2DFE-4FB0-A9B0-830272EF4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751207-7D00-40C8-8D83-14CF70213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0F2-6877-4B5A-8E47-7E8C93FB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0535-7D19-4775-B279-B7D28BBAE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FAFF-2B6C-4FC7-813E-73F75B74A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499E76F-20FC-4069-B47F-DD7B2AB25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458200" cy="1928826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FF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Вегетативне</a:t>
            </a:r>
            <a:br>
              <a:rPr lang="uk-UA" sz="6000" b="1" dirty="0" smtClean="0">
                <a:solidFill>
                  <a:srgbClr val="FF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uk-UA" sz="6000" b="1" dirty="0" smtClean="0">
                <a:solidFill>
                  <a:srgbClr val="FF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розмноження рослин</a:t>
            </a:r>
            <a:endParaRPr lang="uk-UA" sz="6000" b="1" dirty="0">
              <a:solidFill>
                <a:srgbClr val="FFCC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429264"/>
            <a:ext cx="6400800" cy="614370"/>
          </a:xfrm>
        </p:spPr>
        <p:txBody>
          <a:bodyPr/>
          <a:lstStyle/>
          <a:p>
            <a:pPr algn="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Матеріали до уроків у 7 кл.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928662" y="4071942"/>
            <a:ext cx="1785950" cy="2214578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Стебловими живцями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143380"/>
            <a:ext cx="2643206" cy="2428892"/>
          </a:xfrm>
          <a:prstGeom prst="rect">
            <a:avLst/>
          </a:prstGeom>
          <a:noFill/>
        </p:spPr>
      </p:pic>
      <p:pic>
        <p:nvPicPr>
          <p:cNvPr id="5" name="Picture 3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14686"/>
            <a:ext cx="2530465" cy="2286016"/>
          </a:xfrm>
          <a:prstGeom prst="rect">
            <a:avLst/>
          </a:prstGeom>
          <a:noFill/>
        </p:spPr>
      </p:pic>
      <p:pic>
        <p:nvPicPr>
          <p:cNvPr id="6" name="Рисунок 5" descr="cherenkova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857520" cy="2571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643050"/>
            <a:ext cx="5214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Стеблові живці – це частини пагона з кількома (4-5) бруньками.                 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Ними розмножуються троянди, смородина, виноград, калачики…</a:t>
            </a:r>
            <a:endParaRPr lang="uk-UA" dirty="0"/>
          </a:p>
        </p:txBody>
      </p:sp>
      <p:pic>
        <p:nvPicPr>
          <p:cNvPr id="9" name="Рисунок 8" descr="cut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500174"/>
            <a:ext cx="2184400" cy="19431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Листковими живцями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158" y="3643314"/>
            <a:ext cx="2071702" cy="2214578"/>
          </a:xfrm>
          <a:prstGeom prst="rect">
            <a:avLst/>
          </a:prstGeom>
        </p:spPr>
      </p:pic>
      <p:pic>
        <p:nvPicPr>
          <p:cNvPr id="12" name="Рисунок 11" descr="cheren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07983" y="4393413"/>
            <a:ext cx="2643206" cy="1571636"/>
          </a:xfrm>
          <a:prstGeom prst="rect">
            <a:avLst/>
          </a:prstGeom>
        </p:spPr>
      </p:pic>
      <p:pic>
        <p:nvPicPr>
          <p:cNvPr id="13" name="Picture 3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857752" y="3857628"/>
            <a:ext cx="1928826" cy="1714512"/>
          </a:xfrm>
          <a:prstGeom prst="rect">
            <a:avLst/>
          </a:prstGeom>
          <a:noFill/>
        </p:spPr>
      </p:pic>
      <p:pic>
        <p:nvPicPr>
          <p:cNvPr id="14" name="Рисунок 13" descr="st105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214422"/>
            <a:ext cx="2643206" cy="207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1428736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Листкові живці – це листки або їхні частинки, які дають початок новій рослині. Ними розмножуються фіалки, бегонії, с</a:t>
            </a:r>
            <a:r>
              <a:rPr lang="ru-RU" b="1" dirty="0" smtClean="0"/>
              <a:t>а</a:t>
            </a:r>
            <a:r>
              <a:rPr lang="uk-UA" b="1" dirty="0" err="1" smtClean="0"/>
              <a:t>нсевьєри</a:t>
            </a:r>
            <a:r>
              <a:rPr lang="uk-UA" b="1" dirty="0" smtClean="0"/>
              <a:t>…</a:t>
            </a:r>
            <a:endParaRPr lang="uk-UA" dirty="0"/>
          </a:p>
        </p:txBody>
      </p:sp>
      <p:pic>
        <p:nvPicPr>
          <p:cNvPr id="15" name="Рисунок 14" descr="cherenki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71736" y="3214686"/>
            <a:ext cx="2357454" cy="19288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Кореневими живцями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643314"/>
            <a:ext cx="2681273" cy="2428892"/>
          </a:xfrm>
          <a:prstGeom prst="rect">
            <a:avLst/>
          </a:prstGeom>
          <a:noFill/>
        </p:spPr>
      </p:pic>
      <p:pic>
        <p:nvPicPr>
          <p:cNvPr id="5" name="Рисунок 4" descr="obl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000504"/>
            <a:ext cx="2828924" cy="2599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57161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Кореневі живці – частини коренів із кількома додатковими бруньками, від яких беруть початок нові пагони рослини. ними розмножуються малина, слива…</a:t>
            </a:r>
            <a:endParaRPr lang="uk-UA" dirty="0"/>
          </a:p>
        </p:txBody>
      </p:sp>
      <p:pic>
        <p:nvPicPr>
          <p:cNvPr id="8" name="Рисунок 7" descr="кор жив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000372"/>
            <a:ext cx="2928958" cy="22860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642918"/>
            <a:ext cx="8643998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Поділ куща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14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928934"/>
            <a:ext cx="2357454" cy="3143272"/>
          </a:xfrm>
          <a:prstGeom prst="rect">
            <a:avLst/>
          </a:prstGeom>
        </p:spPr>
      </p:pic>
      <p:pic>
        <p:nvPicPr>
          <p:cNvPr id="6" name="Рисунок 5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286124"/>
            <a:ext cx="3143272" cy="26432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57161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У рослинництві широко використовують даний спосіб вегетативного розмноження. Дорослий кущ поділяють на дві або більше частин.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Відводками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2" descr="res139FBFD9-1A88-42D0-B75E-303C2EDBDE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4176713" cy="3455988"/>
          </a:xfrm>
          <a:prstGeom prst="rect">
            <a:avLst/>
          </a:prstGeom>
          <a:noFill/>
        </p:spPr>
      </p:pic>
      <p:pic>
        <p:nvPicPr>
          <p:cNvPr id="12" name="Рисунок 11" descr="roza_otpris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143248"/>
            <a:ext cx="3714775" cy="2786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64305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Відводки – це частини рослини, які людина утворює штучно, прихиливши до </a:t>
            </a:r>
            <a:r>
              <a:rPr lang="uk-UA" b="1" dirty="0" err="1" smtClean="0"/>
              <a:t>грунту</a:t>
            </a:r>
            <a:r>
              <a:rPr lang="uk-UA" b="1" dirty="0" smtClean="0"/>
              <a:t> декілька гілок. Із часом вони укорінюються і </a:t>
            </a:r>
            <a:r>
              <a:rPr lang="uk-UA" b="1" smtClean="0"/>
              <a:t>відростають нові рослини.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Відсадками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resB890B2BF-A89C-456D-B02A-C00344613A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3929090" cy="3716331"/>
          </a:xfrm>
          <a:prstGeom prst="rect">
            <a:avLst/>
          </a:prstGeom>
          <a:noFill/>
        </p:spPr>
      </p:pic>
      <p:pic>
        <p:nvPicPr>
          <p:cNvPr id="5" name="Рисунок 4" descr="razmnojenie-kornevymi-otpryska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429000"/>
            <a:ext cx="3286148" cy="26432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9" y="157161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Відсадки – це молоді рослини, які відростають від дорослої рослини, ростуть поруч і їх можна з часом відсадити в інше місце. Їх інколи називають кореневими живцями.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Вусами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36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2867025" cy="2571768"/>
          </a:xfrm>
          <a:prstGeom prst="rect">
            <a:avLst/>
          </a:prstGeom>
        </p:spPr>
      </p:pic>
      <p:pic>
        <p:nvPicPr>
          <p:cNvPr id="9" name="Рисунок 8" descr="Matocnoeras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572008"/>
            <a:ext cx="5206992" cy="20145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0430" y="1714488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Вуса – це частини повзучого стебла, які тягнуться від дорослої рослини і укорінюються у вузлах, утворюючи молоді рослини.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Виводковими бруньками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бр лил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214554"/>
            <a:ext cx="3059131" cy="4000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714488"/>
            <a:ext cx="4429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Виводкові бруньки зустрічаються у рослин не часто. Це невеликі за розміром утворення, які виростають в пазухах листків і при певних умовах з них утворюються нові рослини.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Видозміненим</a:t>
            </a:r>
            <a:r>
              <a:rPr lang="ru-RU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пагонами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Видозмінені пагони – це бульба, цибулина та кореневище. За допомогою них розмножується значна частина культурних та диких рослин: картопля, цибуля, часник, лілії, нарциси, конвалія, бур’яни. </a:t>
            </a:r>
            <a:endParaRPr lang="uk-UA" dirty="0"/>
          </a:p>
        </p:txBody>
      </p:sp>
      <p:pic>
        <p:nvPicPr>
          <p:cNvPr id="9" name="Рисунок 8" descr="селекция цибу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86124"/>
            <a:ext cx="2286016" cy="2461863"/>
          </a:xfrm>
          <a:prstGeom prst="rect">
            <a:avLst/>
          </a:prstGeom>
        </p:spPr>
      </p:pic>
      <p:pic>
        <p:nvPicPr>
          <p:cNvPr id="8" name="Рисунок 7" descr="hydd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429132"/>
            <a:ext cx="2400304" cy="1500190"/>
          </a:xfrm>
          <a:prstGeom prst="rect">
            <a:avLst/>
          </a:prstGeom>
        </p:spPr>
      </p:pic>
      <p:pic>
        <p:nvPicPr>
          <p:cNvPr id="10" name="Рисунок 9" descr="кореневищ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5143512"/>
            <a:ext cx="2833694" cy="11547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Живородіння – </a:t>
            </a:r>
            <a:r>
              <a:rPr lang="uk-UA" b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“дітками”</a:t>
            </a:r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ChlorophytumCape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429000"/>
            <a:ext cx="2643207" cy="3143272"/>
          </a:xfrm>
          <a:prstGeom prst="rect">
            <a:avLst/>
          </a:prstGeom>
        </p:spPr>
      </p:pic>
      <p:pic>
        <p:nvPicPr>
          <p:cNvPr id="6" name="Рисунок 5" descr="174_4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571876"/>
            <a:ext cx="1857388" cy="2786082"/>
          </a:xfrm>
          <a:prstGeom prst="rect">
            <a:avLst/>
          </a:prstGeom>
        </p:spPr>
      </p:pic>
      <p:pic>
        <p:nvPicPr>
          <p:cNvPr id="7" name="Рисунок 6" descr="5712df3257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57884" y="4357694"/>
            <a:ext cx="2857520" cy="2071702"/>
          </a:xfrm>
          <a:prstGeom prst="rect">
            <a:avLst/>
          </a:prstGeom>
        </p:spPr>
      </p:pic>
      <p:pic>
        <p:nvPicPr>
          <p:cNvPr id="9" name="Рисунок 8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500306"/>
            <a:ext cx="2643206" cy="15001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157161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err="1" smtClean="0"/>
              <a:t>Каланхо</a:t>
            </a:r>
            <a:r>
              <a:rPr lang="uk-UA" b="1" dirty="0" smtClean="0"/>
              <a:t>е, </a:t>
            </a:r>
            <a:r>
              <a:rPr lang="uk-UA" b="1" dirty="0" err="1" smtClean="0"/>
              <a:t>хлорофітум</a:t>
            </a:r>
            <a:r>
              <a:rPr lang="uk-UA" b="1" dirty="0" smtClean="0"/>
              <a:t> на дорослій рослині утворюють велику кількість молодих рослинок, які вже мають декілька листочків - це </a:t>
            </a:r>
            <a:r>
              <a:rPr lang="uk-UA" b="1" dirty="0" err="1" smtClean="0"/>
              <a:t>“дітки”</a:t>
            </a:r>
            <a:r>
              <a:rPr lang="uk-UA" b="1" dirty="0" smtClean="0"/>
              <a:t>. Посадивши їх                                          в </a:t>
            </a:r>
            <a:r>
              <a:rPr lang="uk-UA" b="1" dirty="0" err="1" smtClean="0"/>
              <a:t>грунт</a:t>
            </a:r>
            <a:r>
              <a:rPr lang="uk-UA" b="1" dirty="0" smtClean="0"/>
              <a:t>, вони дають нову рослину.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85818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Мета уроку</a:t>
            </a:r>
            <a:endParaRPr lang="uk-UA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Дати характеристику вегетативному розмноженню рослин.</a:t>
            </a:r>
          </a:p>
          <a:p>
            <a:r>
              <a:rPr lang="uk-UA" b="1" i="1" dirty="0" smtClean="0"/>
              <a:t>Ознайомити учнів зі                              способами вегетативного            розмноження.</a:t>
            </a:r>
          </a:p>
          <a:p>
            <a:r>
              <a:rPr lang="uk-UA" b="1" i="1" dirty="0" smtClean="0"/>
              <a:t>Що є основою </a:t>
            </a:r>
            <a:r>
              <a:rPr lang="uk-UA" b="1" i="1" dirty="0" err="1" smtClean="0"/>
              <a:t>вегетатив-</a:t>
            </a:r>
            <a:r>
              <a:rPr lang="uk-UA" b="1" i="1" dirty="0" smtClean="0"/>
              <a:t>                           </a:t>
            </a:r>
            <a:r>
              <a:rPr lang="uk-UA" b="1" i="1" dirty="0" err="1" smtClean="0"/>
              <a:t>ного</a:t>
            </a:r>
            <a:r>
              <a:rPr lang="uk-UA" b="1" i="1" dirty="0" smtClean="0"/>
              <a:t> розмноження.</a:t>
            </a:r>
          </a:p>
          <a:p>
            <a:r>
              <a:rPr lang="uk-UA" b="1" i="1" dirty="0" smtClean="0"/>
              <a:t>Чим відрізняються природне та штучне вегетативне розмноження.</a:t>
            </a:r>
          </a:p>
          <a:p>
            <a:r>
              <a:rPr lang="uk-UA" b="1" i="1" dirty="0" smtClean="0"/>
              <a:t>Значення вегетативного розмноження.</a:t>
            </a:r>
            <a:endParaRPr lang="uk-UA" b="1" i="1" dirty="0"/>
          </a:p>
        </p:txBody>
      </p:sp>
      <p:pic>
        <p:nvPicPr>
          <p:cNvPr id="4" name="Picture 3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85992"/>
            <a:ext cx="269080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Щеплення 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541701" cy="260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57161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Щеплення – це зростання живців однієї рослини – прищепи з іншою вкоріненою рослиною – підщепою. </a:t>
            </a:r>
            <a:endParaRPr lang="uk-UA" dirty="0"/>
          </a:p>
        </p:txBody>
      </p:sp>
      <p:pic>
        <p:nvPicPr>
          <p:cNvPr id="6" name="Рисунок 5" descr="97914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00306"/>
            <a:ext cx="3000396" cy="2357454"/>
          </a:xfrm>
          <a:prstGeom prst="rect">
            <a:avLst/>
          </a:prstGeom>
        </p:spPr>
      </p:pic>
      <p:pic>
        <p:nvPicPr>
          <p:cNvPr id="7" name="Рисунок 6" descr="pri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143248"/>
            <a:ext cx="1809750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   </a:t>
            </a:r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Значення вегетативного    </a:t>
            </a:r>
            <a:b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розмноження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2571768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Сприяє швидкому зростанню чисельності рослин та їхньому розселенню.</a:t>
            </a:r>
          </a:p>
          <a:p>
            <a:r>
              <a:rPr lang="uk-UA" sz="2400" b="1" dirty="0" smtClean="0"/>
              <a:t>Забезпечує утворення потомства там, де немає сприятливих умов для насінного розмноження.</a:t>
            </a:r>
          </a:p>
          <a:p>
            <a:r>
              <a:rPr lang="uk-UA" sz="2400" b="1" dirty="0" smtClean="0"/>
              <a:t>Використовується людиною для вирощування різноманітних культурних рослин.</a:t>
            </a:r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14818"/>
            <a:ext cx="2571768" cy="20717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r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857628"/>
            <a:ext cx="2714644" cy="194521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571480"/>
            <a:ext cx="8643998" cy="142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 Яким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способом розмножуються зображені рослини?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5f97c920a3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2557073" cy="3190876"/>
          </a:xfrm>
          <a:prstGeom prst="rect">
            <a:avLst/>
          </a:prstGeom>
        </p:spPr>
      </p:pic>
      <p:pic>
        <p:nvPicPr>
          <p:cNvPr id="9" name="Рисунок 8" descr="отпрыс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429000"/>
            <a:ext cx="3109915" cy="31194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139FBFD9-1A88-42D0-B75E-303C2EDBDE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496"/>
            <a:ext cx="4176713" cy="345598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571480"/>
            <a:ext cx="8643998" cy="142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 Яка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різниця між зображеними способами розмноження?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resB890B2BF-A89C-456D-B02A-C00344613A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071966" cy="343057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786214" cy="335758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642918"/>
            <a:ext cx="8643998" cy="8572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Що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це означає?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живец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000240"/>
            <a:ext cx="3721100" cy="4572000"/>
          </a:xfrm>
          <a:prstGeom prst="rect">
            <a:avLst/>
          </a:prstGeom>
        </p:spPr>
      </p:pic>
      <p:pic>
        <p:nvPicPr>
          <p:cNvPr id="9" name="Рисунок 8" descr="vegetativnoe_razmnoje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571876"/>
            <a:ext cx="1000132" cy="21717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1071546"/>
            <a:ext cx="7215238" cy="40005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Успіхів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8000" b="1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у вивченні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8000" b="1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нових тем!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8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ананас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6124"/>
            <a:ext cx="1314450" cy="24669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01122" cy="857256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Що таке розмноження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592935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dirty="0" err="1" smtClean="0"/>
              <a:t>Розмноження</a:t>
            </a:r>
            <a:r>
              <a:rPr lang="ru-RU" sz="2400" b="1" dirty="0" smtClean="0"/>
              <a:t> — це властивість живих організмів відтворювати собі подібних. Завдяки розмноженню життя </a:t>
            </a:r>
            <a:r>
              <a:rPr lang="en-US" sz="2400" b="1" dirty="0" smtClean="0"/>
              <a:t>      </a:t>
            </a:r>
            <a:r>
              <a:rPr lang="ru-RU" sz="2400" b="1" dirty="0" smtClean="0"/>
              <a:t>продовжується із покоління в </a:t>
            </a:r>
            <a:r>
              <a:rPr lang="en-US" sz="2400" b="1" dirty="0" smtClean="0"/>
              <a:t>                           </a:t>
            </a:r>
            <a:r>
              <a:rPr lang="ru-RU" sz="2400" b="1" dirty="0" smtClean="0"/>
              <a:t>покоління. Це досить складний </a:t>
            </a:r>
            <a:r>
              <a:rPr lang="en-US" sz="2400" b="1" dirty="0" smtClean="0"/>
              <a:t>                         </a:t>
            </a:r>
            <a:r>
              <a:rPr lang="ru-RU" sz="2400" b="1" dirty="0" smtClean="0"/>
              <a:t>процес у життєдіяльності </a:t>
            </a:r>
            <a:r>
              <a:rPr lang="en-US" sz="2400" b="1" dirty="0" smtClean="0"/>
              <a:t>                       </a:t>
            </a:r>
            <a:r>
              <a:rPr lang="ru-RU" sz="2400" b="1" dirty="0" smtClean="0"/>
              <a:t>організмів.                    </a:t>
            </a:r>
            <a:r>
              <a:rPr lang="en-US" sz="2400" b="1" dirty="0" smtClean="0"/>
              <a:t>                                                       </a:t>
            </a:r>
            <a:r>
              <a:rPr lang="ru-RU" sz="2400" b="1" dirty="0" smtClean="0"/>
              <a:t>В природі існує багато способів</a:t>
            </a:r>
            <a:r>
              <a:rPr lang="en-US" sz="2400" b="1" dirty="0" smtClean="0"/>
              <a:t>                               </a:t>
            </a:r>
            <a:r>
              <a:rPr lang="ru-RU" sz="2400" b="1" dirty="0" smtClean="0"/>
              <a:t> розмноження, але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різноманіт</a:t>
            </a:r>
            <a:r>
              <a:rPr lang="en-US" sz="2400" b="1" dirty="0" smtClean="0"/>
              <a:t>-                                   </a:t>
            </a:r>
            <a:r>
              <a:rPr lang="ru-RU" sz="2400" b="1" dirty="0" err="1" smtClean="0"/>
              <a:t>ність</a:t>
            </a:r>
            <a:r>
              <a:rPr lang="ru-RU" sz="2400" b="1" dirty="0" smtClean="0"/>
              <a:t> належить до двох типів: </a:t>
            </a:r>
            <a:r>
              <a:rPr lang="en-US" sz="2400" b="1" dirty="0" smtClean="0"/>
              <a:t>                            </a:t>
            </a:r>
            <a:r>
              <a:rPr lang="ru-RU" sz="2400" b="1" dirty="0" smtClean="0"/>
              <a:t>нестатевого та статевого.  </a:t>
            </a:r>
          </a:p>
          <a:p>
            <a:endParaRPr lang="uk-UA" dirty="0"/>
          </a:p>
        </p:txBody>
      </p:sp>
      <p:pic>
        <p:nvPicPr>
          <p:cNvPr id="6" name="Рисунок 5" descr="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857364"/>
            <a:ext cx="2540000" cy="39751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Що таке вегетативне розмноження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2143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/>
              <a:t>	Вегетативне розмноження – це розмноження рослин вегетативними органами, їхніми багатоклітинними частинами або видозмінами. Належить до нестатевого типу розмноження.</a:t>
            </a:r>
          </a:p>
          <a:p>
            <a:pPr>
              <a:buNone/>
            </a:pPr>
            <a:r>
              <a:rPr lang="uk-UA" sz="2400" b="1" dirty="0" smtClean="0"/>
              <a:t>	Воно має широке поширення у природі та при вирощуванні людиною культурних рослин.</a:t>
            </a:r>
            <a:endParaRPr lang="uk-UA" sz="2400" b="1" dirty="0"/>
          </a:p>
        </p:txBody>
      </p:sp>
      <p:pic>
        <p:nvPicPr>
          <p:cNvPr id="4" name="Рисунок 3" descr="db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714752"/>
            <a:ext cx="4000528" cy="2857496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14752"/>
            <a:ext cx="2714644" cy="28686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7858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Природне вегетативне розмноження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	Природне вегетативне розмноження відбувається у природі без втручання людини.</a:t>
            </a:r>
            <a:endParaRPr lang="uk-UA" sz="2400" b="1" dirty="0"/>
          </a:p>
        </p:txBody>
      </p:sp>
      <p:pic>
        <p:nvPicPr>
          <p:cNvPr id="4" name="Рисунок 3" descr="IMGP5352-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643182"/>
            <a:ext cx="5786478" cy="36433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7858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Штучне вегетативне розмноження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	Штучне вегетативне розмноження </a:t>
            </a:r>
            <a:r>
              <a:rPr lang="uk-UA" sz="2400" b="1" dirty="0" err="1" smtClean="0"/>
              <a:t>здійсню-</a:t>
            </a:r>
            <a:endParaRPr lang="uk-UA" sz="2400" b="1" dirty="0" smtClean="0"/>
          </a:p>
          <a:p>
            <a:pPr>
              <a:buNone/>
            </a:pPr>
            <a:r>
              <a:rPr lang="uk-UA" sz="2400" b="1" dirty="0" smtClean="0"/>
              <a:t>   </a:t>
            </a:r>
            <a:r>
              <a:rPr lang="uk-UA" sz="2400" b="1" dirty="0" err="1" smtClean="0"/>
              <a:t>ється</a:t>
            </a:r>
            <a:r>
              <a:rPr lang="uk-UA" sz="2400" b="1" dirty="0" smtClean="0"/>
              <a:t> людиною і широко застосовується у рослинництві. Воно дає можливість отримувати велику кількість посадкового матеріалу,</a:t>
            </a:r>
            <a:r>
              <a:rPr lang="en-US" sz="2400" b="1" dirty="0" smtClean="0"/>
              <a:t> </a:t>
            </a:r>
            <a:r>
              <a:rPr lang="uk-UA" sz="2400" b="1" dirty="0" smtClean="0"/>
              <a:t>швидко                                     збільшувати </a:t>
            </a:r>
            <a:r>
              <a:rPr lang="en-US" sz="2400" b="1" dirty="0" smtClean="0"/>
              <a:t> </a:t>
            </a:r>
            <a:r>
              <a:rPr lang="uk-UA" sz="2400" b="1" dirty="0" smtClean="0"/>
              <a:t>кількість                                 культурних </a:t>
            </a:r>
            <a:r>
              <a:rPr lang="en-US" sz="2400" b="1" dirty="0" smtClean="0"/>
              <a:t> </a:t>
            </a:r>
            <a:r>
              <a:rPr lang="uk-UA" sz="2400" b="1" dirty="0" smtClean="0"/>
              <a:t>рослин,                                        зберігати сортові                                        особливості, оскільки                                                       в потомстві </a:t>
            </a:r>
            <a:r>
              <a:rPr lang="en-US" sz="2400" b="1" dirty="0" smtClean="0"/>
              <a:t>                                                            </a:t>
            </a:r>
            <a:r>
              <a:rPr lang="uk-UA" sz="2400" b="1" dirty="0" smtClean="0"/>
              <a:t>повторюються ознаки </a:t>
            </a:r>
            <a:r>
              <a:rPr lang="en-US" sz="2400" b="1" dirty="0" smtClean="0"/>
              <a:t>                                       </a:t>
            </a:r>
            <a:r>
              <a:rPr lang="uk-UA" sz="2400" b="1" dirty="0" smtClean="0"/>
              <a:t>материнської рослини.</a:t>
            </a:r>
            <a:endParaRPr lang="uk-UA" sz="2400" b="1" dirty="0"/>
          </a:p>
        </p:txBody>
      </p:sp>
      <p:pic>
        <p:nvPicPr>
          <p:cNvPr id="5" name="Рисунок 4" descr="90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21468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7858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Основа вегетативного розмноження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	Вегетативне розмноження грунтується на явищі регенерації. Регенерація – це відновлювання цілого організму з його частин унаслідок поділу клітин. </a:t>
            </a:r>
            <a:endParaRPr lang="uk-UA" sz="2400" b="1" dirty="0"/>
          </a:p>
        </p:txBody>
      </p:sp>
      <p:pic>
        <p:nvPicPr>
          <p:cNvPr id="4" name="Рисунок 3" descr="calend07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857496"/>
            <a:ext cx="2857520" cy="3500462"/>
          </a:xfrm>
          <a:prstGeom prst="rect">
            <a:avLst/>
          </a:prstGeom>
        </p:spPr>
      </p:pic>
      <p:pic>
        <p:nvPicPr>
          <p:cNvPr id="10" name="Рисунок 9" descr="bonsai_iz_semyan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357562"/>
            <a:ext cx="4167182" cy="31749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785818"/>
          </a:xfrm>
        </p:spPr>
        <p:txBody>
          <a:bodyPr/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Результат 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	У результаті вегетативного розмноження відбувається поява великої кількості однакових нащадків, які є копією материнської рослини.</a:t>
            </a:r>
            <a:endParaRPr lang="uk-UA" sz="2400" b="1" dirty="0"/>
          </a:p>
        </p:txBody>
      </p:sp>
      <p:pic>
        <p:nvPicPr>
          <p:cNvPr id="5" name="Рисунок 4" descr="razmnogenie_us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071810"/>
            <a:ext cx="5143536" cy="32147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7858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Способи вегетативного розмноження</a:t>
            </a:r>
            <a:endParaRPr lang="uk-UA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429684" cy="428628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Живцями: стебловими, листковими та кореневими;</a:t>
            </a:r>
          </a:p>
          <a:p>
            <a:r>
              <a:rPr lang="uk-UA" sz="2400" b="1" dirty="0" smtClean="0"/>
              <a:t>Поділом кущів;</a:t>
            </a:r>
          </a:p>
          <a:p>
            <a:r>
              <a:rPr lang="uk-UA" sz="2400" b="1" dirty="0" smtClean="0"/>
              <a:t>Відводками;</a:t>
            </a:r>
          </a:p>
          <a:p>
            <a:r>
              <a:rPr lang="uk-UA" sz="2400" b="1" dirty="0" smtClean="0"/>
              <a:t>Відсадками;</a:t>
            </a:r>
          </a:p>
          <a:p>
            <a:r>
              <a:rPr lang="uk-UA" sz="2400" b="1" dirty="0" smtClean="0"/>
              <a:t>Вусами;</a:t>
            </a:r>
          </a:p>
          <a:p>
            <a:r>
              <a:rPr lang="uk-UA" sz="2400" b="1" dirty="0" smtClean="0"/>
              <a:t>Виводковими бруньками;</a:t>
            </a:r>
          </a:p>
          <a:p>
            <a:r>
              <a:rPr lang="uk-UA" sz="2400" b="1" dirty="0" smtClean="0"/>
              <a:t>Видозміненими пагонами;</a:t>
            </a:r>
          </a:p>
          <a:p>
            <a:r>
              <a:rPr lang="uk-UA" sz="2400" b="1" dirty="0" smtClean="0"/>
              <a:t>Живородінням - </a:t>
            </a:r>
            <a:r>
              <a:rPr lang="uk-UA" sz="2400" b="1" dirty="0" err="1" smtClean="0"/>
              <a:t>“дітками”</a:t>
            </a:r>
            <a:r>
              <a:rPr lang="uk-UA" sz="2400" b="1" dirty="0" smtClean="0"/>
              <a:t>;</a:t>
            </a:r>
          </a:p>
          <a:p>
            <a:r>
              <a:rPr lang="uk-UA" sz="2400" b="1" dirty="0" smtClean="0"/>
              <a:t>Щепленням.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Picture 6" descr="Scan0066"/>
          <p:cNvPicPr>
            <a:picLocks noChangeAspect="1" noChangeArrowheads="1"/>
          </p:cNvPicPr>
          <p:nvPr/>
        </p:nvPicPr>
        <p:blipFill>
          <a:blip r:embed="rId2">
            <a:lum bright="-6000" contrast="10000"/>
          </a:blip>
          <a:srcRect/>
          <a:stretch>
            <a:fillRect/>
          </a:stretch>
        </p:blipFill>
        <p:spPr bwMode="auto">
          <a:xfrm flipH="1">
            <a:off x="7215206" y="2071678"/>
            <a:ext cx="1428760" cy="1500198"/>
          </a:xfrm>
          <a:prstGeom prst="rect">
            <a:avLst/>
          </a:prstGeom>
          <a:noFill/>
        </p:spPr>
      </p:pic>
      <p:pic>
        <p:nvPicPr>
          <p:cNvPr id="5" name="Picture 4" descr="Scan0086"/>
          <p:cNvPicPr>
            <a:picLocks noChangeAspect="1" noChangeArrowheads="1"/>
          </p:cNvPicPr>
          <p:nvPr/>
        </p:nvPicPr>
        <p:blipFill>
          <a:blip r:embed="rId3">
            <a:lum bright="-6000" contrast="10000"/>
          </a:blip>
          <a:srcRect/>
          <a:stretch>
            <a:fillRect/>
          </a:stretch>
        </p:blipFill>
        <p:spPr bwMode="auto">
          <a:xfrm>
            <a:off x="5857884" y="2714620"/>
            <a:ext cx="822325" cy="982663"/>
          </a:xfrm>
          <a:prstGeom prst="rect">
            <a:avLst/>
          </a:prstGeom>
          <a:noFill/>
        </p:spPr>
      </p:pic>
      <p:pic>
        <p:nvPicPr>
          <p:cNvPr id="6" name="Picture 5" descr="Scan0062"/>
          <p:cNvPicPr>
            <a:picLocks noChangeAspect="1" noChangeArrowheads="1"/>
          </p:cNvPicPr>
          <p:nvPr/>
        </p:nvPicPr>
        <p:blipFill>
          <a:blip r:embed="rId4">
            <a:lum bright="-8000" contrast="16000"/>
          </a:blip>
          <a:srcRect/>
          <a:stretch>
            <a:fillRect/>
          </a:stretch>
        </p:blipFill>
        <p:spPr bwMode="auto">
          <a:xfrm flipH="1">
            <a:off x="6858016" y="4000504"/>
            <a:ext cx="1214446" cy="1725614"/>
          </a:xfrm>
          <a:prstGeom prst="rect">
            <a:avLst/>
          </a:prstGeom>
          <a:noFill/>
        </p:spPr>
      </p:pic>
      <p:pic>
        <p:nvPicPr>
          <p:cNvPr id="7" name="Picture 7" descr="Scan0063"/>
          <p:cNvPicPr>
            <a:picLocks noChangeAspect="1" noChangeArrowheads="1"/>
          </p:cNvPicPr>
          <p:nvPr/>
        </p:nvPicPr>
        <p:blipFill>
          <a:blip r:embed="rId5">
            <a:lum bright="-6000" contrast="10000"/>
          </a:blip>
          <a:srcRect/>
          <a:stretch>
            <a:fillRect/>
          </a:stretch>
        </p:blipFill>
        <p:spPr bwMode="auto">
          <a:xfrm>
            <a:off x="5143504" y="5429264"/>
            <a:ext cx="1123950" cy="827088"/>
          </a:xfrm>
          <a:prstGeom prst="rect">
            <a:avLst/>
          </a:prstGeom>
          <a:noFill/>
        </p:spPr>
      </p:pic>
      <p:pic>
        <p:nvPicPr>
          <p:cNvPr id="9" name="Рисунок 8" descr="живец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2214554"/>
            <a:ext cx="1733550" cy="10191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1160</TotalTime>
  <Words>454</Words>
  <Application>Microsoft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Вегетативне розмноження рослин</vt:lpstr>
      <vt:lpstr>Мета уроку</vt:lpstr>
      <vt:lpstr>Що таке розмноження</vt:lpstr>
      <vt:lpstr>Що таке вегетативне розмноження</vt:lpstr>
      <vt:lpstr>Природне вегетативне розмноження</vt:lpstr>
      <vt:lpstr>Штучне вегетативне розмноження</vt:lpstr>
      <vt:lpstr>Основа вегетативного розмноження</vt:lpstr>
      <vt:lpstr>Результат </vt:lpstr>
      <vt:lpstr>Способи вегетативного розмноження</vt:lpstr>
      <vt:lpstr>Стебловими живцями</vt:lpstr>
      <vt:lpstr>Листковими живцями</vt:lpstr>
      <vt:lpstr>Кореневими живцями </vt:lpstr>
      <vt:lpstr>Слайд 13</vt:lpstr>
      <vt:lpstr>Відводками </vt:lpstr>
      <vt:lpstr>Відсадками </vt:lpstr>
      <vt:lpstr>Вусами </vt:lpstr>
      <vt:lpstr>Виводковими бруньками </vt:lpstr>
      <vt:lpstr>Видозміненими пагонами </vt:lpstr>
      <vt:lpstr>Живородіння – “дітками” </vt:lpstr>
      <vt:lpstr>Щеплення  </vt:lpstr>
      <vt:lpstr>    Значення вегетативного                                 розмноження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Павленко</dc:creator>
  <cp:lastModifiedBy>Павленко</cp:lastModifiedBy>
  <cp:revision>136</cp:revision>
  <dcterms:created xsi:type="dcterms:W3CDTF">2009-05-24T07:15:35Z</dcterms:created>
  <dcterms:modified xsi:type="dcterms:W3CDTF">2011-06-26T18:39:50Z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