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56" r:id="rId2"/>
    <p:sldId id="342" r:id="rId3"/>
    <p:sldId id="271" r:id="rId4"/>
    <p:sldId id="268" r:id="rId5"/>
    <p:sldId id="338" r:id="rId6"/>
    <p:sldId id="343" r:id="rId7"/>
    <p:sldId id="344" r:id="rId8"/>
    <p:sldId id="337" r:id="rId9"/>
    <p:sldId id="270" r:id="rId10"/>
    <p:sldId id="339" r:id="rId11"/>
    <p:sldId id="340" r:id="rId12"/>
    <p:sldId id="273" r:id="rId13"/>
    <p:sldId id="259" r:id="rId14"/>
    <p:sldId id="272" r:id="rId15"/>
    <p:sldId id="274" r:id="rId16"/>
    <p:sldId id="336" r:id="rId17"/>
    <p:sldId id="266" r:id="rId18"/>
    <p:sldId id="263" r:id="rId19"/>
    <p:sldId id="328" r:id="rId20"/>
    <p:sldId id="329" r:id="rId21"/>
    <p:sldId id="330" r:id="rId22"/>
    <p:sldId id="331" r:id="rId23"/>
    <p:sldId id="332" r:id="rId24"/>
    <p:sldId id="333" r:id="rId25"/>
    <p:sldId id="334" r:id="rId26"/>
    <p:sldId id="335" r:id="rId27"/>
    <p:sldId id="258" r:id="rId28"/>
    <p:sldId id="327" r:id="rId29"/>
    <p:sldId id="264" r:id="rId30"/>
    <p:sldId id="267" r:id="rId31"/>
    <p:sldId id="277" r:id="rId32"/>
    <p:sldId id="278" r:id="rId33"/>
    <p:sldId id="280" r:id="rId34"/>
    <p:sldId id="279" r:id="rId35"/>
    <p:sldId id="281" r:id="rId36"/>
    <p:sldId id="282" r:id="rId37"/>
    <p:sldId id="283" r:id="rId38"/>
    <p:sldId id="285" r:id="rId39"/>
    <p:sldId id="286" r:id="rId40"/>
    <p:sldId id="287" r:id="rId41"/>
    <p:sldId id="284" r:id="rId42"/>
    <p:sldId id="290" r:id="rId43"/>
    <p:sldId id="288" r:id="rId44"/>
    <p:sldId id="289" r:id="rId45"/>
    <p:sldId id="291" r:id="rId46"/>
    <p:sldId id="293" r:id="rId47"/>
    <p:sldId id="292" r:id="rId48"/>
    <p:sldId id="301" r:id="rId49"/>
    <p:sldId id="294" r:id="rId50"/>
    <p:sldId id="295" r:id="rId51"/>
    <p:sldId id="314" r:id="rId52"/>
    <p:sldId id="315" r:id="rId53"/>
    <p:sldId id="321" r:id="rId54"/>
    <p:sldId id="300" r:id="rId55"/>
    <p:sldId id="308" r:id="rId56"/>
    <p:sldId id="307" r:id="rId57"/>
    <p:sldId id="322" r:id="rId58"/>
    <p:sldId id="311" r:id="rId59"/>
    <p:sldId id="323" r:id="rId60"/>
    <p:sldId id="309" r:id="rId61"/>
    <p:sldId id="303" r:id="rId62"/>
    <p:sldId id="297" r:id="rId63"/>
    <p:sldId id="310" r:id="rId64"/>
    <p:sldId id="302" r:id="rId65"/>
    <p:sldId id="316" r:id="rId66"/>
    <p:sldId id="317" r:id="rId67"/>
    <p:sldId id="313" r:id="rId68"/>
    <p:sldId id="299" r:id="rId69"/>
    <p:sldId id="324" r:id="rId70"/>
    <p:sldId id="325" r:id="rId71"/>
    <p:sldId id="326" r:id="rId72"/>
    <p:sldId id="298" r:id="rId73"/>
    <p:sldId id="304" r:id="rId74"/>
    <p:sldId id="305" r:id="rId75"/>
    <p:sldId id="319" r:id="rId76"/>
    <p:sldId id="318" r:id="rId77"/>
    <p:sldId id="320" r:id="rId78"/>
    <p:sldId id="296" r:id="rId79"/>
    <p:sldId id="341" r:id="rId8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314" y="-3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A78F4C-BA1A-41BB-AEFA-E037D9F7863A}" type="datetimeFigureOut">
              <a:rPr lang="uk-UA" smtClean="0"/>
              <a:t>05.10.2013</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577041-5DB0-4E08-9C06-119AF11457CD}" type="slidenum">
              <a:rPr lang="uk-UA" smtClean="0"/>
              <a:t>‹#›</a:t>
            </a:fld>
            <a:endParaRPr lang="uk-U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Образ слайда 1"/>
          <p:cNvSpPr>
            <a:spLocks noGrp="1" noRot="1" noChangeAspect="1" noTextEdit="1"/>
          </p:cNvSpPr>
          <p:nvPr>
            <p:ph type="sldImg"/>
          </p:nvPr>
        </p:nvSpPr>
        <p:spPr bwMode="auto">
          <a:noFill/>
          <a:ln>
            <a:solidFill>
              <a:srgbClr val="000000"/>
            </a:solidFill>
            <a:miter lim="800000"/>
            <a:headEnd/>
            <a:tailEnd/>
          </a:ln>
        </p:spPr>
      </p:sp>
      <p:sp>
        <p:nvSpPr>
          <p:cNvPr id="63491"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3174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A05360-3156-49D5-8479-130494FBF379}" type="slidenum">
              <a:rPr lang="ru-RU"/>
              <a:pPr fontAlgn="base">
                <a:spcBef>
                  <a:spcPct val="0"/>
                </a:spcBef>
                <a:spcAft>
                  <a:spcPct val="0"/>
                </a:spcAft>
                <a:defRPr/>
              </a:pPr>
              <a:t>69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uk-UA" dirty="0"/>
          </a:p>
        </p:txBody>
      </p:sp>
      <p:sp>
        <p:nvSpPr>
          <p:cNvPr id="4" name="Номер слайда 3"/>
          <p:cNvSpPr>
            <a:spLocks noGrp="1"/>
          </p:cNvSpPr>
          <p:nvPr>
            <p:ph type="sldNum" sz="quarter" idx="10"/>
          </p:nvPr>
        </p:nvSpPr>
        <p:spPr/>
        <p:txBody>
          <a:bodyPr/>
          <a:lstStyle/>
          <a:p>
            <a:fld id="{B9E3F5C9-FD5B-4C83-83E4-FDA843065451}" type="slidenum">
              <a:rPr lang="ru-RU" smtClean="0"/>
              <a:pPr/>
              <a:t>71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B79B509-7D05-4AE2-BCEC-4E2409C8BF92}" type="datetimeFigureOut">
              <a:rPr lang="ru-RU" smtClean="0"/>
              <a:pPr/>
              <a:t>04.10.2013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8DD24D-44C8-4A37-89D9-45B76033627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79B509-7D05-4AE2-BCEC-4E2409C8BF92}" type="datetimeFigureOut">
              <a:rPr lang="ru-RU" smtClean="0"/>
              <a:pPr/>
              <a:t>04.10.2013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8DD24D-44C8-4A37-89D9-45B76033627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79B509-7D05-4AE2-BCEC-4E2409C8BF92}" type="datetimeFigureOut">
              <a:rPr lang="ru-RU" smtClean="0"/>
              <a:pPr/>
              <a:t>04.10.2013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8DD24D-44C8-4A37-89D9-45B76033627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B79B509-7D05-4AE2-BCEC-4E2409C8BF92}" type="datetimeFigureOut">
              <a:rPr lang="ru-RU" smtClean="0"/>
              <a:pPr/>
              <a:t>04.10.2013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8DD24D-44C8-4A37-89D9-45B76033627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B79B509-7D05-4AE2-BCEC-4E2409C8BF92}" type="datetimeFigureOut">
              <a:rPr lang="ru-RU" smtClean="0"/>
              <a:pPr/>
              <a:t>04.10.2013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8DD24D-44C8-4A37-89D9-45B76033627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B79B509-7D05-4AE2-BCEC-4E2409C8BF92}" type="datetimeFigureOut">
              <a:rPr lang="ru-RU" smtClean="0"/>
              <a:pPr/>
              <a:t>04.10.2013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8DD24D-44C8-4A37-89D9-45B76033627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B79B509-7D05-4AE2-BCEC-4E2409C8BF92}" type="datetimeFigureOut">
              <a:rPr lang="ru-RU" smtClean="0"/>
              <a:pPr/>
              <a:t>04.10.2013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08DD24D-44C8-4A37-89D9-45B76033627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B79B509-7D05-4AE2-BCEC-4E2409C8BF92}" type="datetimeFigureOut">
              <a:rPr lang="ru-RU" smtClean="0"/>
              <a:pPr/>
              <a:t>04.10.2013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08DD24D-44C8-4A37-89D9-45B76033627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B79B509-7D05-4AE2-BCEC-4E2409C8BF92}" type="datetimeFigureOut">
              <a:rPr lang="ru-RU" smtClean="0"/>
              <a:pPr/>
              <a:t>04.10.2013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8DD24D-44C8-4A37-89D9-45B76033627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B79B509-7D05-4AE2-BCEC-4E2409C8BF92}" type="datetimeFigureOut">
              <a:rPr lang="ru-RU" smtClean="0"/>
              <a:pPr/>
              <a:t>04.10.2013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8DD24D-44C8-4A37-89D9-45B76033627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B79B509-7D05-4AE2-BCEC-4E2409C8BF92}" type="datetimeFigureOut">
              <a:rPr lang="ru-RU" smtClean="0"/>
              <a:pPr/>
              <a:t>04.10.2013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8DD24D-44C8-4A37-89D9-45B76033627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79B509-7D05-4AE2-BCEC-4E2409C8BF92}" type="datetimeFigureOut">
              <a:rPr lang="ru-RU" smtClean="0"/>
              <a:pPr/>
              <a:t>04.10.2013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8DD24D-44C8-4A37-89D9-45B76033627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rusdocs.com/wp-content/uploads/2011/04/9-2.jp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rusdocs.com/wp-content/uploads/2011/04/9-3.jp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СТРУКТУРА ДНК</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ttp://www.arab-eng.org/vb/uploaded2009/326565/1248413365.gif"/>
          <p:cNvPicPr>
            <a:picLocks noChangeAspect="1" noChangeArrowheads="1"/>
          </p:cNvPicPr>
          <p:nvPr/>
        </p:nvPicPr>
        <p:blipFill>
          <a:blip r:embed="rId2" cstate="print"/>
          <a:srcRect b="33851"/>
          <a:stretch>
            <a:fillRect/>
          </a:stretch>
        </p:blipFill>
        <p:spPr bwMode="auto">
          <a:xfrm>
            <a:off x="467544" y="908720"/>
            <a:ext cx="8676456" cy="3826264"/>
          </a:xfrm>
          <a:prstGeom prst="rect">
            <a:avLst/>
          </a:prstGeom>
          <a:noFill/>
        </p:spPr>
      </p:pic>
      <p:sp>
        <p:nvSpPr>
          <p:cNvPr id="3" name="TextBox 2"/>
          <p:cNvSpPr txBox="1"/>
          <p:nvPr/>
        </p:nvSpPr>
        <p:spPr>
          <a:xfrm>
            <a:off x="1115616" y="4941168"/>
            <a:ext cx="3384376" cy="646331"/>
          </a:xfrm>
          <a:prstGeom prst="rect">
            <a:avLst/>
          </a:prstGeom>
          <a:solidFill>
            <a:schemeClr val="bg1"/>
          </a:solidFill>
        </p:spPr>
        <p:txBody>
          <a:bodyPr wrap="square" rtlCol="0">
            <a:spAutoFit/>
          </a:bodyPr>
          <a:lstStyle/>
          <a:p>
            <a:r>
              <a:rPr lang="ru-RU" sz="3600" b="1" dirty="0" err="1" smtClean="0"/>
              <a:t>Дезоксирибоза</a:t>
            </a:r>
            <a:endParaRPr lang="uk-UA" sz="3600" b="1" dirty="0"/>
          </a:p>
        </p:txBody>
      </p:sp>
      <p:sp>
        <p:nvSpPr>
          <p:cNvPr id="4" name="TextBox 3"/>
          <p:cNvSpPr txBox="1"/>
          <p:nvPr/>
        </p:nvSpPr>
        <p:spPr>
          <a:xfrm>
            <a:off x="4932040" y="4941168"/>
            <a:ext cx="3384376" cy="646331"/>
          </a:xfrm>
          <a:prstGeom prst="rect">
            <a:avLst/>
          </a:prstGeom>
          <a:solidFill>
            <a:schemeClr val="bg1"/>
          </a:solidFill>
        </p:spPr>
        <p:txBody>
          <a:bodyPr wrap="square" rtlCol="0">
            <a:spAutoFit/>
          </a:bodyPr>
          <a:lstStyle/>
          <a:p>
            <a:r>
              <a:rPr lang="ru-RU" sz="3600" b="1" dirty="0" smtClean="0"/>
              <a:t>            Рибоза</a:t>
            </a:r>
            <a:endParaRPr lang="uk-UA" sz="3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nccollablawinstitute.org/wp-includes/images/smilies/phosphate-and-deoxyribose-791.gif"/>
          <p:cNvPicPr>
            <a:picLocks noChangeAspect="1" noChangeArrowheads="1"/>
          </p:cNvPicPr>
          <p:nvPr/>
        </p:nvPicPr>
        <p:blipFill>
          <a:blip r:embed="rId2" cstate="print">
            <a:lum bright="-30000" contrast="20000"/>
          </a:blip>
          <a:srcRect/>
          <a:stretch>
            <a:fillRect/>
          </a:stretch>
        </p:blipFill>
        <p:spPr bwMode="auto">
          <a:xfrm>
            <a:off x="1907704" y="434182"/>
            <a:ext cx="5112568" cy="6273909"/>
          </a:xfrm>
          <a:prstGeom prst="rect">
            <a:avLst/>
          </a:prstGeom>
          <a:noFill/>
        </p:spPr>
      </p:pic>
      <p:sp>
        <p:nvSpPr>
          <p:cNvPr id="3" name="TextBox 2"/>
          <p:cNvSpPr txBox="1"/>
          <p:nvPr/>
        </p:nvSpPr>
        <p:spPr>
          <a:xfrm>
            <a:off x="5220072" y="5877272"/>
            <a:ext cx="460382" cy="523220"/>
          </a:xfrm>
          <a:prstGeom prst="rect">
            <a:avLst/>
          </a:prstGeom>
          <a:noFill/>
        </p:spPr>
        <p:txBody>
          <a:bodyPr wrap="none" rtlCol="0">
            <a:spAutoFit/>
          </a:bodyPr>
          <a:lstStyle/>
          <a:p>
            <a:r>
              <a:rPr lang="ru-RU" sz="2800" b="1" dirty="0" smtClean="0"/>
              <a:t>3</a:t>
            </a:r>
            <a:r>
              <a:rPr lang="en-US" sz="2800" b="1" dirty="0" smtClean="0"/>
              <a:t>’</a:t>
            </a:r>
            <a:endParaRPr lang="uk-UA" sz="2800" b="1" dirty="0"/>
          </a:p>
        </p:txBody>
      </p:sp>
      <p:sp>
        <p:nvSpPr>
          <p:cNvPr id="4" name="TextBox 3"/>
          <p:cNvSpPr txBox="1"/>
          <p:nvPr/>
        </p:nvSpPr>
        <p:spPr>
          <a:xfrm>
            <a:off x="1403648" y="1196752"/>
            <a:ext cx="460382" cy="523220"/>
          </a:xfrm>
          <a:prstGeom prst="rect">
            <a:avLst/>
          </a:prstGeom>
          <a:noFill/>
        </p:spPr>
        <p:txBody>
          <a:bodyPr wrap="none" rtlCol="0">
            <a:spAutoFit/>
          </a:bodyPr>
          <a:lstStyle/>
          <a:p>
            <a:r>
              <a:rPr lang="en-US" sz="2800" b="1" dirty="0" smtClean="0"/>
              <a:t>5’</a:t>
            </a:r>
            <a:endParaRPr lang="uk-UA" sz="28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6" name="Picture 6" descr="http://kodomo.fbb.msu.ru/~turaro/term3/images/dna.jpg"/>
          <p:cNvPicPr>
            <a:picLocks noChangeAspect="1" noChangeArrowheads="1"/>
          </p:cNvPicPr>
          <p:nvPr/>
        </p:nvPicPr>
        <p:blipFill>
          <a:blip r:embed="rId2" cstate="print">
            <a:lum/>
          </a:blip>
          <a:srcRect/>
          <a:stretch>
            <a:fillRect/>
          </a:stretch>
        </p:blipFill>
        <p:spPr bwMode="auto">
          <a:xfrm>
            <a:off x="1331640" y="-29547"/>
            <a:ext cx="7202840" cy="7274971"/>
          </a:xfrm>
          <a:prstGeom prst="rect">
            <a:avLst/>
          </a:prstGeom>
          <a:noFill/>
        </p:spPr>
      </p:pic>
      <p:sp>
        <p:nvSpPr>
          <p:cNvPr id="3" name="TextBox 2"/>
          <p:cNvSpPr txBox="1"/>
          <p:nvPr/>
        </p:nvSpPr>
        <p:spPr>
          <a:xfrm>
            <a:off x="1475656" y="1988840"/>
            <a:ext cx="460382" cy="523220"/>
          </a:xfrm>
          <a:prstGeom prst="rect">
            <a:avLst/>
          </a:prstGeom>
          <a:solidFill>
            <a:schemeClr val="bg1"/>
          </a:solidFill>
        </p:spPr>
        <p:txBody>
          <a:bodyPr wrap="none" rtlCol="0">
            <a:spAutoFit/>
          </a:bodyPr>
          <a:lstStyle/>
          <a:p>
            <a:r>
              <a:rPr lang="en-US" sz="2800" b="1" dirty="0" smtClean="0"/>
              <a:t>5’</a:t>
            </a:r>
            <a:endParaRPr lang="uk-UA" sz="2800" b="1" dirty="0"/>
          </a:p>
        </p:txBody>
      </p:sp>
      <p:sp>
        <p:nvSpPr>
          <p:cNvPr id="4" name="TextBox 3"/>
          <p:cNvSpPr txBox="1"/>
          <p:nvPr/>
        </p:nvSpPr>
        <p:spPr>
          <a:xfrm>
            <a:off x="7668344" y="4509120"/>
            <a:ext cx="460382" cy="523220"/>
          </a:xfrm>
          <a:prstGeom prst="rect">
            <a:avLst/>
          </a:prstGeom>
          <a:solidFill>
            <a:schemeClr val="bg1"/>
          </a:solidFill>
        </p:spPr>
        <p:txBody>
          <a:bodyPr wrap="none" rtlCol="0">
            <a:spAutoFit/>
          </a:bodyPr>
          <a:lstStyle/>
          <a:p>
            <a:r>
              <a:rPr lang="en-US" sz="2800" b="1" dirty="0" smtClean="0"/>
              <a:t>5’</a:t>
            </a:r>
            <a:endParaRPr lang="uk-UA" sz="2800" b="1" dirty="0"/>
          </a:p>
        </p:txBody>
      </p:sp>
      <p:sp>
        <p:nvSpPr>
          <p:cNvPr id="5" name="TextBox 4"/>
          <p:cNvSpPr txBox="1"/>
          <p:nvPr/>
        </p:nvSpPr>
        <p:spPr>
          <a:xfrm>
            <a:off x="4355976" y="169476"/>
            <a:ext cx="460382" cy="523220"/>
          </a:xfrm>
          <a:prstGeom prst="rect">
            <a:avLst/>
          </a:prstGeom>
          <a:solidFill>
            <a:schemeClr val="bg1"/>
          </a:solidFill>
        </p:spPr>
        <p:txBody>
          <a:bodyPr wrap="none" rtlCol="0">
            <a:spAutoFit/>
          </a:bodyPr>
          <a:lstStyle/>
          <a:p>
            <a:r>
              <a:rPr lang="en-US" sz="2800" b="1" dirty="0" smtClean="0"/>
              <a:t>3’</a:t>
            </a:r>
            <a:endParaRPr lang="uk-UA" sz="2800" b="1" dirty="0"/>
          </a:p>
        </p:txBody>
      </p:sp>
      <p:sp>
        <p:nvSpPr>
          <p:cNvPr id="6" name="TextBox 5"/>
          <p:cNvSpPr txBox="1"/>
          <p:nvPr/>
        </p:nvSpPr>
        <p:spPr>
          <a:xfrm>
            <a:off x="4932040" y="6334780"/>
            <a:ext cx="460382" cy="523220"/>
          </a:xfrm>
          <a:prstGeom prst="rect">
            <a:avLst/>
          </a:prstGeom>
          <a:solidFill>
            <a:schemeClr val="bg1"/>
          </a:solidFill>
        </p:spPr>
        <p:txBody>
          <a:bodyPr wrap="none" rtlCol="0">
            <a:spAutoFit/>
          </a:bodyPr>
          <a:lstStyle/>
          <a:p>
            <a:r>
              <a:rPr lang="en-US" sz="2800" b="1" dirty="0" smtClean="0"/>
              <a:t>3’</a:t>
            </a:r>
            <a:endParaRPr lang="uk-UA" sz="28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mikaelasptjallden.se/cp/dna-replication-bubble-animation-i16.gif"/>
          <p:cNvPicPr>
            <a:picLocks noChangeAspect="1" noChangeArrowheads="1"/>
          </p:cNvPicPr>
          <p:nvPr/>
        </p:nvPicPr>
        <p:blipFill>
          <a:blip r:embed="rId2" cstate="print">
            <a:lum contrast="20000"/>
          </a:blip>
          <a:srcRect/>
          <a:stretch>
            <a:fillRect/>
          </a:stretch>
        </p:blipFill>
        <p:spPr bwMode="auto">
          <a:xfrm>
            <a:off x="2195736" y="81225"/>
            <a:ext cx="4968552" cy="6588135"/>
          </a:xfrm>
          <a:prstGeom prst="rect">
            <a:avLst/>
          </a:prstGeom>
          <a:noFill/>
        </p:spPr>
      </p:pic>
      <p:sp>
        <p:nvSpPr>
          <p:cNvPr id="3" name="TextBox 2"/>
          <p:cNvSpPr txBox="1"/>
          <p:nvPr/>
        </p:nvSpPr>
        <p:spPr>
          <a:xfrm>
            <a:off x="6804248" y="1124744"/>
            <a:ext cx="460382" cy="523220"/>
          </a:xfrm>
          <a:prstGeom prst="rect">
            <a:avLst/>
          </a:prstGeom>
          <a:solidFill>
            <a:schemeClr val="bg1"/>
          </a:solidFill>
        </p:spPr>
        <p:txBody>
          <a:bodyPr wrap="none" rtlCol="0">
            <a:spAutoFit/>
          </a:bodyPr>
          <a:lstStyle/>
          <a:p>
            <a:r>
              <a:rPr lang="en-US" sz="2800" b="1" dirty="0" smtClean="0"/>
              <a:t>3’</a:t>
            </a:r>
            <a:endParaRPr lang="uk-UA" sz="2800" b="1" dirty="0"/>
          </a:p>
        </p:txBody>
      </p:sp>
      <p:sp>
        <p:nvSpPr>
          <p:cNvPr id="4" name="TextBox 3"/>
          <p:cNvSpPr txBox="1"/>
          <p:nvPr/>
        </p:nvSpPr>
        <p:spPr>
          <a:xfrm>
            <a:off x="1979712" y="4437112"/>
            <a:ext cx="460382" cy="523220"/>
          </a:xfrm>
          <a:prstGeom prst="rect">
            <a:avLst/>
          </a:prstGeom>
          <a:solidFill>
            <a:schemeClr val="bg1"/>
          </a:solidFill>
        </p:spPr>
        <p:txBody>
          <a:bodyPr wrap="none" rtlCol="0">
            <a:spAutoFit/>
          </a:bodyPr>
          <a:lstStyle/>
          <a:p>
            <a:r>
              <a:rPr lang="en-US" sz="2800" b="1" dirty="0" smtClean="0"/>
              <a:t>3’</a:t>
            </a:r>
            <a:endParaRPr lang="uk-UA" sz="2800" b="1" dirty="0"/>
          </a:p>
        </p:txBody>
      </p:sp>
      <p:sp>
        <p:nvSpPr>
          <p:cNvPr id="5" name="TextBox 4"/>
          <p:cNvSpPr txBox="1"/>
          <p:nvPr/>
        </p:nvSpPr>
        <p:spPr>
          <a:xfrm>
            <a:off x="2051720" y="1124744"/>
            <a:ext cx="460382" cy="523220"/>
          </a:xfrm>
          <a:prstGeom prst="rect">
            <a:avLst/>
          </a:prstGeom>
          <a:solidFill>
            <a:schemeClr val="bg1"/>
          </a:solidFill>
        </p:spPr>
        <p:txBody>
          <a:bodyPr wrap="none" rtlCol="0">
            <a:spAutoFit/>
          </a:bodyPr>
          <a:lstStyle/>
          <a:p>
            <a:r>
              <a:rPr lang="en-US" sz="2800" b="1" dirty="0" smtClean="0"/>
              <a:t>5’</a:t>
            </a:r>
            <a:endParaRPr lang="uk-UA" sz="2800" b="1" dirty="0"/>
          </a:p>
        </p:txBody>
      </p:sp>
      <p:sp>
        <p:nvSpPr>
          <p:cNvPr id="6" name="TextBox 5"/>
          <p:cNvSpPr txBox="1"/>
          <p:nvPr/>
        </p:nvSpPr>
        <p:spPr>
          <a:xfrm>
            <a:off x="6876256" y="4509120"/>
            <a:ext cx="460382" cy="523220"/>
          </a:xfrm>
          <a:prstGeom prst="rect">
            <a:avLst/>
          </a:prstGeom>
          <a:solidFill>
            <a:schemeClr val="bg1"/>
          </a:solidFill>
        </p:spPr>
        <p:txBody>
          <a:bodyPr wrap="none" rtlCol="0">
            <a:spAutoFit/>
          </a:bodyPr>
          <a:lstStyle/>
          <a:p>
            <a:r>
              <a:rPr lang="en-US" sz="2800" b="1" dirty="0" smtClean="0"/>
              <a:t>5’</a:t>
            </a:r>
            <a:endParaRPr lang="uk-UA" sz="28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namrata.co/wp-content/uploads/2013/03/Secondary-structure-of-DNA.png"/>
          <p:cNvPicPr>
            <a:picLocks noChangeAspect="1" noChangeArrowheads="1"/>
          </p:cNvPicPr>
          <p:nvPr/>
        </p:nvPicPr>
        <p:blipFill>
          <a:blip r:embed="rId2" cstate="print"/>
          <a:srcRect/>
          <a:stretch>
            <a:fillRect/>
          </a:stretch>
        </p:blipFill>
        <p:spPr bwMode="auto">
          <a:xfrm>
            <a:off x="1547664" y="-34008"/>
            <a:ext cx="5976664" cy="6892008"/>
          </a:xfrm>
          <a:prstGeom prst="rect">
            <a:avLst/>
          </a:prstGeom>
          <a:noFill/>
        </p:spPr>
      </p:pic>
      <p:sp>
        <p:nvSpPr>
          <p:cNvPr id="3" name="TextBox 2"/>
          <p:cNvSpPr txBox="1"/>
          <p:nvPr/>
        </p:nvSpPr>
        <p:spPr>
          <a:xfrm>
            <a:off x="5940152" y="3068960"/>
            <a:ext cx="898003" cy="400110"/>
          </a:xfrm>
          <a:prstGeom prst="rect">
            <a:avLst/>
          </a:prstGeom>
          <a:noFill/>
        </p:spPr>
        <p:txBody>
          <a:bodyPr wrap="none" rtlCol="0">
            <a:spAutoFit/>
          </a:bodyPr>
          <a:lstStyle/>
          <a:p>
            <a:r>
              <a:rPr lang="ru-RU" sz="2000" dirty="0" smtClean="0"/>
              <a:t>10 п.о.</a:t>
            </a:r>
            <a:endParaRPr lang="uk-UA" sz="2000" dirty="0"/>
          </a:p>
        </p:txBody>
      </p:sp>
      <p:sp>
        <p:nvSpPr>
          <p:cNvPr id="4" name="Прямоугольник 3"/>
          <p:cNvSpPr/>
          <p:nvPr/>
        </p:nvSpPr>
        <p:spPr>
          <a:xfrm>
            <a:off x="1475656" y="1700808"/>
            <a:ext cx="1656184" cy="3672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img175.imageshack.us/img175/5955/adszij3.jpg"/>
          <p:cNvPicPr>
            <a:picLocks noChangeAspect="1" noChangeArrowheads="1"/>
          </p:cNvPicPr>
          <p:nvPr/>
        </p:nvPicPr>
        <p:blipFill>
          <a:blip r:embed="rId2" cstate="print">
            <a:lum bright="-20000" contrast="40000"/>
          </a:blip>
          <a:srcRect/>
          <a:stretch>
            <a:fillRect/>
          </a:stretch>
        </p:blipFill>
        <p:spPr bwMode="auto">
          <a:xfrm>
            <a:off x="1298244" y="-1"/>
            <a:ext cx="6658131" cy="68580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РЕПЛИКАЦИЯ ДНК</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bannikov.narod.ru/images/replikation.gif"/>
          <p:cNvPicPr>
            <a:picLocks noChangeAspect="1" noChangeArrowheads="1"/>
          </p:cNvPicPr>
          <p:nvPr/>
        </p:nvPicPr>
        <p:blipFill>
          <a:blip r:embed="rId2" cstate="print"/>
          <a:srcRect/>
          <a:stretch>
            <a:fillRect/>
          </a:stretch>
        </p:blipFill>
        <p:spPr bwMode="auto">
          <a:xfrm>
            <a:off x="2144266" y="116632"/>
            <a:ext cx="5020022" cy="669336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ssmu.ru/ofice/f4/biochemistry/uthebnik/10.files/book3.41.gif"/>
          <p:cNvPicPr>
            <a:picLocks noChangeAspect="1" noChangeArrowheads="1"/>
          </p:cNvPicPr>
          <p:nvPr/>
        </p:nvPicPr>
        <p:blipFill>
          <a:blip r:embed="rId2" cstate="print"/>
          <a:srcRect/>
          <a:stretch>
            <a:fillRect/>
          </a:stretch>
        </p:blipFill>
        <p:spPr bwMode="auto">
          <a:xfrm>
            <a:off x="568711" y="1196752"/>
            <a:ext cx="8575289" cy="440209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3568" y="3933056"/>
            <a:ext cx="280831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H="1">
            <a:off x="3491880" y="3933056"/>
            <a:ext cx="424847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683568" y="3501008"/>
            <a:ext cx="280831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H="1">
            <a:off x="3419872" y="3501008"/>
            <a:ext cx="432048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51720" y="332656"/>
            <a:ext cx="4988802" cy="707886"/>
          </a:xfrm>
          <a:prstGeom prst="rect">
            <a:avLst/>
          </a:prstGeom>
          <a:noFill/>
        </p:spPr>
        <p:txBody>
          <a:bodyPr wrap="none" rtlCol="0">
            <a:spAutoFit/>
          </a:bodyPr>
          <a:lstStyle/>
          <a:p>
            <a:r>
              <a:rPr lang="ru-RU" sz="4000" b="1" dirty="0" err="1" smtClean="0"/>
              <a:t>Репликативная</a:t>
            </a:r>
            <a:r>
              <a:rPr lang="ru-RU" sz="4000" b="1" dirty="0" smtClean="0"/>
              <a:t> вилка</a:t>
            </a:r>
            <a:endParaRPr lang="uk-UA" sz="4000" b="1" dirty="0"/>
          </a:p>
        </p:txBody>
      </p:sp>
      <p:sp>
        <p:nvSpPr>
          <p:cNvPr id="18" name="TextBox 17"/>
          <p:cNvSpPr txBox="1"/>
          <p:nvPr/>
        </p:nvSpPr>
        <p:spPr>
          <a:xfrm>
            <a:off x="251520" y="3140968"/>
            <a:ext cx="460382" cy="523220"/>
          </a:xfrm>
          <a:prstGeom prst="rect">
            <a:avLst/>
          </a:prstGeom>
          <a:noFill/>
        </p:spPr>
        <p:txBody>
          <a:bodyPr wrap="none" rtlCol="0">
            <a:spAutoFit/>
          </a:bodyPr>
          <a:lstStyle/>
          <a:p>
            <a:r>
              <a:rPr lang="ru-RU" sz="2800" b="1" dirty="0" smtClean="0"/>
              <a:t>5</a:t>
            </a:r>
            <a:r>
              <a:rPr lang="en-GB" sz="2800" b="1" dirty="0" smtClean="0"/>
              <a:t>’</a:t>
            </a:r>
            <a:endParaRPr lang="uk-UA" sz="2800" b="1" dirty="0"/>
          </a:p>
        </p:txBody>
      </p:sp>
      <p:sp>
        <p:nvSpPr>
          <p:cNvPr id="19" name="TextBox 18"/>
          <p:cNvSpPr txBox="1"/>
          <p:nvPr/>
        </p:nvSpPr>
        <p:spPr>
          <a:xfrm>
            <a:off x="7884368" y="3861048"/>
            <a:ext cx="460382" cy="523220"/>
          </a:xfrm>
          <a:prstGeom prst="rect">
            <a:avLst/>
          </a:prstGeom>
          <a:noFill/>
        </p:spPr>
        <p:txBody>
          <a:bodyPr wrap="none" rtlCol="0">
            <a:spAutoFit/>
          </a:bodyPr>
          <a:lstStyle/>
          <a:p>
            <a:r>
              <a:rPr lang="ru-RU" sz="2800" b="1" dirty="0" smtClean="0"/>
              <a:t>5</a:t>
            </a:r>
            <a:r>
              <a:rPr lang="en-GB" sz="2800" b="1" dirty="0" smtClean="0"/>
              <a:t>’</a:t>
            </a:r>
            <a:endParaRPr lang="uk-UA" sz="2800" b="1" dirty="0"/>
          </a:p>
        </p:txBody>
      </p:sp>
      <p:sp>
        <p:nvSpPr>
          <p:cNvPr id="20" name="TextBox 19"/>
          <p:cNvSpPr txBox="1"/>
          <p:nvPr/>
        </p:nvSpPr>
        <p:spPr>
          <a:xfrm>
            <a:off x="251520" y="3933056"/>
            <a:ext cx="460382" cy="523220"/>
          </a:xfrm>
          <a:prstGeom prst="rect">
            <a:avLst/>
          </a:prstGeom>
          <a:noFill/>
        </p:spPr>
        <p:txBody>
          <a:bodyPr wrap="none" rtlCol="0">
            <a:spAutoFit/>
          </a:bodyPr>
          <a:lstStyle/>
          <a:p>
            <a:r>
              <a:rPr lang="ru-RU" sz="2800" b="1" dirty="0" smtClean="0"/>
              <a:t>3</a:t>
            </a:r>
            <a:r>
              <a:rPr lang="en-GB" sz="2800" b="1" dirty="0" smtClean="0"/>
              <a:t>’</a:t>
            </a:r>
            <a:endParaRPr lang="uk-UA" sz="2800" b="1" dirty="0"/>
          </a:p>
        </p:txBody>
      </p:sp>
      <p:sp>
        <p:nvSpPr>
          <p:cNvPr id="21" name="TextBox 20"/>
          <p:cNvSpPr txBox="1"/>
          <p:nvPr/>
        </p:nvSpPr>
        <p:spPr>
          <a:xfrm>
            <a:off x="7884368" y="3140968"/>
            <a:ext cx="460382" cy="523220"/>
          </a:xfrm>
          <a:prstGeom prst="rect">
            <a:avLst/>
          </a:prstGeom>
          <a:noFill/>
        </p:spPr>
        <p:txBody>
          <a:bodyPr wrap="none" rtlCol="0">
            <a:spAutoFit/>
          </a:bodyPr>
          <a:lstStyle/>
          <a:p>
            <a:r>
              <a:rPr lang="ru-RU" sz="2800" b="1" dirty="0" smtClean="0"/>
              <a:t>3</a:t>
            </a:r>
            <a:r>
              <a:rPr lang="en-GB" sz="2800" b="1" dirty="0" smtClean="0"/>
              <a:t>’</a:t>
            </a:r>
            <a:endParaRPr lang="uk-UA" sz="2800" b="1" dirty="0"/>
          </a:p>
        </p:txBody>
      </p:sp>
      <p:sp>
        <p:nvSpPr>
          <p:cNvPr id="22" name="TextBox 21"/>
          <p:cNvSpPr txBox="1"/>
          <p:nvPr/>
        </p:nvSpPr>
        <p:spPr>
          <a:xfrm>
            <a:off x="1187624" y="1916832"/>
            <a:ext cx="1754968" cy="1384995"/>
          </a:xfrm>
          <a:prstGeom prst="rect">
            <a:avLst/>
          </a:prstGeom>
          <a:noFill/>
        </p:spPr>
        <p:txBody>
          <a:bodyPr wrap="none" rtlCol="0">
            <a:spAutoFit/>
          </a:bodyPr>
          <a:lstStyle/>
          <a:p>
            <a:r>
              <a:rPr lang="ru-RU" sz="2800" b="1" dirty="0" smtClean="0"/>
              <a:t>Исходная </a:t>
            </a:r>
          </a:p>
          <a:p>
            <a:r>
              <a:rPr lang="ru-RU" sz="2800" b="1" dirty="0" smtClean="0"/>
              <a:t>двойная </a:t>
            </a:r>
          </a:p>
          <a:p>
            <a:r>
              <a:rPr lang="ru-RU" sz="2800" b="1" dirty="0" smtClean="0"/>
              <a:t>цепь ДНК</a:t>
            </a:r>
            <a:endParaRPr lang="uk-UA" sz="28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3568" y="3933056"/>
            <a:ext cx="280831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H="1" flipV="1">
            <a:off x="3491880" y="3933056"/>
            <a:ext cx="3960440" cy="158417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683568" y="3501008"/>
            <a:ext cx="280831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H="1">
            <a:off x="3419872" y="1700808"/>
            <a:ext cx="4248472" cy="1800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51720" y="332656"/>
            <a:ext cx="4988802" cy="707886"/>
          </a:xfrm>
          <a:prstGeom prst="rect">
            <a:avLst/>
          </a:prstGeom>
          <a:noFill/>
        </p:spPr>
        <p:txBody>
          <a:bodyPr wrap="none" rtlCol="0">
            <a:spAutoFit/>
          </a:bodyPr>
          <a:lstStyle/>
          <a:p>
            <a:r>
              <a:rPr lang="ru-RU" sz="4000" b="1" dirty="0" err="1" smtClean="0"/>
              <a:t>Репликативная</a:t>
            </a:r>
            <a:r>
              <a:rPr lang="ru-RU" sz="4000" b="1" dirty="0" smtClean="0"/>
              <a:t> вилка</a:t>
            </a:r>
            <a:endParaRPr lang="uk-UA" sz="4000" b="1" dirty="0"/>
          </a:p>
        </p:txBody>
      </p:sp>
      <p:sp>
        <p:nvSpPr>
          <p:cNvPr id="18" name="TextBox 17"/>
          <p:cNvSpPr txBox="1"/>
          <p:nvPr/>
        </p:nvSpPr>
        <p:spPr>
          <a:xfrm>
            <a:off x="251520" y="3140968"/>
            <a:ext cx="460382" cy="523220"/>
          </a:xfrm>
          <a:prstGeom prst="rect">
            <a:avLst/>
          </a:prstGeom>
          <a:noFill/>
        </p:spPr>
        <p:txBody>
          <a:bodyPr wrap="none" rtlCol="0">
            <a:spAutoFit/>
          </a:bodyPr>
          <a:lstStyle/>
          <a:p>
            <a:r>
              <a:rPr lang="ru-RU" sz="2800" b="1" dirty="0" smtClean="0"/>
              <a:t>5</a:t>
            </a:r>
            <a:r>
              <a:rPr lang="en-GB" sz="2800" b="1" dirty="0" smtClean="0"/>
              <a:t>’</a:t>
            </a:r>
            <a:endParaRPr lang="uk-UA" sz="2800" b="1" dirty="0"/>
          </a:p>
        </p:txBody>
      </p:sp>
      <p:sp>
        <p:nvSpPr>
          <p:cNvPr id="19" name="TextBox 18"/>
          <p:cNvSpPr txBox="1"/>
          <p:nvPr/>
        </p:nvSpPr>
        <p:spPr>
          <a:xfrm>
            <a:off x="6948264" y="5589240"/>
            <a:ext cx="460382" cy="523220"/>
          </a:xfrm>
          <a:prstGeom prst="rect">
            <a:avLst/>
          </a:prstGeom>
          <a:noFill/>
        </p:spPr>
        <p:txBody>
          <a:bodyPr wrap="none" rtlCol="0">
            <a:spAutoFit/>
          </a:bodyPr>
          <a:lstStyle/>
          <a:p>
            <a:r>
              <a:rPr lang="ru-RU" sz="2800" b="1" dirty="0" smtClean="0"/>
              <a:t>5</a:t>
            </a:r>
            <a:r>
              <a:rPr lang="en-GB" sz="2800" b="1" dirty="0" smtClean="0"/>
              <a:t>’</a:t>
            </a:r>
            <a:endParaRPr lang="uk-UA" sz="2800" b="1" dirty="0"/>
          </a:p>
        </p:txBody>
      </p:sp>
      <p:sp>
        <p:nvSpPr>
          <p:cNvPr id="20" name="TextBox 19"/>
          <p:cNvSpPr txBox="1"/>
          <p:nvPr/>
        </p:nvSpPr>
        <p:spPr>
          <a:xfrm>
            <a:off x="251520" y="3933056"/>
            <a:ext cx="460382" cy="523220"/>
          </a:xfrm>
          <a:prstGeom prst="rect">
            <a:avLst/>
          </a:prstGeom>
          <a:noFill/>
        </p:spPr>
        <p:txBody>
          <a:bodyPr wrap="none" rtlCol="0">
            <a:spAutoFit/>
          </a:bodyPr>
          <a:lstStyle/>
          <a:p>
            <a:r>
              <a:rPr lang="ru-RU" sz="2800" b="1" dirty="0" smtClean="0"/>
              <a:t>3</a:t>
            </a:r>
            <a:r>
              <a:rPr lang="en-GB" sz="2800" b="1" dirty="0" smtClean="0"/>
              <a:t>’</a:t>
            </a:r>
            <a:endParaRPr lang="uk-UA" sz="2800" b="1" dirty="0"/>
          </a:p>
        </p:txBody>
      </p:sp>
      <p:sp>
        <p:nvSpPr>
          <p:cNvPr id="21" name="TextBox 20"/>
          <p:cNvSpPr txBox="1"/>
          <p:nvPr/>
        </p:nvSpPr>
        <p:spPr>
          <a:xfrm>
            <a:off x="6804248" y="1268760"/>
            <a:ext cx="460382" cy="523220"/>
          </a:xfrm>
          <a:prstGeom prst="rect">
            <a:avLst/>
          </a:prstGeom>
          <a:noFill/>
        </p:spPr>
        <p:txBody>
          <a:bodyPr wrap="none" rtlCol="0">
            <a:spAutoFit/>
          </a:bodyPr>
          <a:lstStyle/>
          <a:p>
            <a:r>
              <a:rPr lang="ru-RU" sz="2800" b="1" dirty="0" smtClean="0"/>
              <a:t>3</a:t>
            </a:r>
            <a:r>
              <a:rPr lang="en-GB" sz="2800" b="1" dirty="0" smtClean="0"/>
              <a:t>’</a:t>
            </a:r>
            <a:endParaRPr lang="uk-UA" sz="2800" b="1" dirty="0"/>
          </a:p>
        </p:txBody>
      </p:sp>
      <p:sp>
        <p:nvSpPr>
          <p:cNvPr id="22" name="TextBox 21"/>
          <p:cNvSpPr txBox="1"/>
          <p:nvPr/>
        </p:nvSpPr>
        <p:spPr>
          <a:xfrm>
            <a:off x="1187624" y="1916832"/>
            <a:ext cx="1754968" cy="1384995"/>
          </a:xfrm>
          <a:prstGeom prst="rect">
            <a:avLst/>
          </a:prstGeom>
          <a:noFill/>
        </p:spPr>
        <p:txBody>
          <a:bodyPr wrap="none" rtlCol="0">
            <a:spAutoFit/>
          </a:bodyPr>
          <a:lstStyle/>
          <a:p>
            <a:r>
              <a:rPr lang="ru-RU" sz="2800" b="1" dirty="0" smtClean="0"/>
              <a:t>Исходная </a:t>
            </a:r>
          </a:p>
          <a:p>
            <a:r>
              <a:rPr lang="ru-RU" sz="2800" b="1" dirty="0" smtClean="0"/>
              <a:t>двойная </a:t>
            </a:r>
          </a:p>
          <a:p>
            <a:r>
              <a:rPr lang="ru-RU" sz="2800" b="1" dirty="0" smtClean="0"/>
              <a:t>цепь ДНК</a:t>
            </a:r>
            <a:endParaRPr lang="uk-UA" sz="2800" b="1" dirty="0"/>
          </a:p>
        </p:txBody>
      </p:sp>
      <p:sp>
        <p:nvSpPr>
          <p:cNvPr id="15" name="Овал 14"/>
          <p:cNvSpPr/>
          <p:nvPr/>
        </p:nvSpPr>
        <p:spPr>
          <a:xfrm>
            <a:off x="3203848" y="2996952"/>
            <a:ext cx="576064" cy="13681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TextBox 15"/>
          <p:cNvSpPr txBox="1"/>
          <p:nvPr/>
        </p:nvSpPr>
        <p:spPr>
          <a:xfrm>
            <a:off x="827584" y="4149080"/>
            <a:ext cx="1728422" cy="1569660"/>
          </a:xfrm>
          <a:prstGeom prst="rect">
            <a:avLst/>
          </a:prstGeom>
          <a:noFill/>
        </p:spPr>
        <p:txBody>
          <a:bodyPr wrap="none" rtlCol="0">
            <a:spAutoFit/>
          </a:bodyPr>
          <a:lstStyle/>
          <a:p>
            <a:r>
              <a:rPr lang="ru-RU" sz="2400" b="1" dirty="0" err="1" smtClean="0"/>
              <a:t>Хеликаза</a:t>
            </a:r>
            <a:r>
              <a:rPr lang="ru-RU" sz="2400" b="1" dirty="0" smtClean="0"/>
              <a:t> </a:t>
            </a:r>
          </a:p>
          <a:p>
            <a:r>
              <a:rPr lang="ru-RU" sz="2400" b="1" dirty="0" smtClean="0"/>
              <a:t>расплетает </a:t>
            </a:r>
          </a:p>
          <a:p>
            <a:r>
              <a:rPr lang="ru-RU" sz="2400" b="1" dirty="0" smtClean="0"/>
              <a:t>двойную </a:t>
            </a:r>
          </a:p>
          <a:p>
            <a:r>
              <a:rPr lang="ru-RU" sz="2400" b="1" dirty="0" smtClean="0"/>
              <a:t>спираль</a:t>
            </a:r>
            <a:endParaRPr lang="uk-UA" sz="2400" b="1" dirty="0"/>
          </a:p>
        </p:txBody>
      </p:sp>
      <p:cxnSp>
        <p:nvCxnSpPr>
          <p:cNvPr id="24" name="Прямая со стрелкой 23"/>
          <p:cNvCxnSpPr/>
          <p:nvPr/>
        </p:nvCxnSpPr>
        <p:spPr>
          <a:xfrm flipV="1">
            <a:off x="2339752" y="3861048"/>
            <a:ext cx="1152128" cy="72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3568" y="3933056"/>
            <a:ext cx="280831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H="1" flipV="1">
            <a:off x="3491880" y="3933056"/>
            <a:ext cx="3960440" cy="158417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683568" y="3501008"/>
            <a:ext cx="280831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H="1">
            <a:off x="3419872" y="1700808"/>
            <a:ext cx="4248472" cy="1800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51720" y="332656"/>
            <a:ext cx="4988802" cy="707886"/>
          </a:xfrm>
          <a:prstGeom prst="rect">
            <a:avLst/>
          </a:prstGeom>
          <a:noFill/>
        </p:spPr>
        <p:txBody>
          <a:bodyPr wrap="none" rtlCol="0">
            <a:spAutoFit/>
          </a:bodyPr>
          <a:lstStyle/>
          <a:p>
            <a:r>
              <a:rPr lang="ru-RU" sz="4000" b="1" dirty="0" err="1" smtClean="0"/>
              <a:t>Репликативная</a:t>
            </a:r>
            <a:r>
              <a:rPr lang="ru-RU" sz="4000" b="1" dirty="0" smtClean="0"/>
              <a:t> вилка</a:t>
            </a:r>
            <a:endParaRPr lang="uk-UA" sz="4000" b="1" dirty="0"/>
          </a:p>
        </p:txBody>
      </p:sp>
      <p:sp>
        <p:nvSpPr>
          <p:cNvPr id="18" name="TextBox 17"/>
          <p:cNvSpPr txBox="1"/>
          <p:nvPr/>
        </p:nvSpPr>
        <p:spPr>
          <a:xfrm>
            <a:off x="251520" y="3140968"/>
            <a:ext cx="460382" cy="523220"/>
          </a:xfrm>
          <a:prstGeom prst="rect">
            <a:avLst/>
          </a:prstGeom>
          <a:noFill/>
        </p:spPr>
        <p:txBody>
          <a:bodyPr wrap="none" rtlCol="0">
            <a:spAutoFit/>
          </a:bodyPr>
          <a:lstStyle/>
          <a:p>
            <a:r>
              <a:rPr lang="ru-RU" sz="2800" b="1" dirty="0" smtClean="0"/>
              <a:t>5</a:t>
            </a:r>
            <a:r>
              <a:rPr lang="en-GB" sz="2800" b="1" dirty="0" smtClean="0"/>
              <a:t>’</a:t>
            </a:r>
            <a:endParaRPr lang="uk-UA" sz="2800" b="1" dirty="0"/>
          </a:p>
        </p:txBody>
      </p:sp>
      <p:sp>
        <p:nvSpPr>
          <p:cNvPr id="19" name="TextBox 18"/>
          <p:cNvSpPr txBox="1"/>
          <p:nvPr/>
        </p:nvSpPr>
        <p:spPr>
          <a:xfrm>
            <a:off x="6948264" y="5589240"/>
            <a:ext cx="460382" cy="523220"/>
          </a:xfrm>
          <a:prstGeom prst="rect">
            <a:avLst/>
          </a:prstGeom>
          <a:noFill/>
        </p:spPr>
        <p:txBody>
          <a:bodyPr wrap="none" rtlCol="0">
            <a:spAutoFit/>
          </a:bodyPr>
          <a:lstStyle/>
          <a:p>
            <a:r>
              <a:rPr lang="ru-RU" sz="2800" b="1" dirty="0" smtClean="0"/>
              <a:t>5</a:t>
            </a:r>
            <a:r>
              <a:rPr lang="en-GB" sz="2800" b="1" dirty="0" smtClean="0"/>
              <a:t>’</a:t>
            </a:r>
            <a:endParaRPr lang="uk-UA" sz="2800" b="1" dirty="0"/>
          </a:p>
        </p:txBody>
      </p:sp>
      <p:sp>
        <p:nvSpPr>
          <p:cNvPr id="20" name="TextBox 19"/>
          <p:cNvSpPr txBox="1"/>
          <p:nvPr/>
        </p:nvSpPr>
        <p:spPr>
          <a:xfrm>
            <a:off x="251520" y="3933056"/>
            <a:ext cx="460382" cy="523220"/>
          </a:xfrm>
          <a:prstGeom prst="rect">
            <a:avLst/>
          </a:prstGeom>
          <a:noFill/>
        </p:spPr>
        <p:txBody>
          <a:bodyPr wrap="none" rtlCol="0">
            <a:spAutoFit/>
          </a:bodyPr>
          <a:lstStyle/>
          <a:p>
            <a:r>
              <a:rPr lang="ru-RU" sz="2800" b="1" dirty="0" smtClean="0"/>
              <a:t>3</a:t>
            </a:r>
            <a:r>
              <a:rPr lang="en-GB" sz="2800" b="1" dirty="0" smtClean="0"/>
              <a:t>’</a:t>
            </a:r>
            <a:endParaRPr lang="uk-UA" sz="2800" b="1" dirty="0"/>
          </a:p>
        </p:txBody>
      </p:sp>
      <p:sp>
        <p:nvSpPr>
          <p:cNvPr id="21" name="TextBox 20"/>
          <p:cNvSpPr txBox="1"/>
          <p:nvPr/>
        </p:nvSpPr>
        <p:spPr>
          <a:xfrm>
            <a:off x="6804248" y="1268760"/>
            <a:ext cx="460382" cy="523220"/>
          </a:xfrm>
          <a:prstGeom prst="rect">
            <a:avLst/>
          </a:prstGeom>
          <a:noFill/>
        </p:spPr>
        <p:txBody>
          <a:bodyPr wrap="none" rtlCol="0">
            <a:spAutoFit/>
          </a:bodyPr>
          <a:lstStyle/>
          <a:p>
            <a:r>
              <a:rPr lang="ru-RU" sz="2800" b="1" dirty="0" smtClean="0"/>
              <a:t>3</a:t>
            </a:r>
            <a:r>
              <a:rPr lang="en-GB" sz="2800" b="1" dirty="0" smtClean="0"/>
              <a:t>’</a:t>
            </a:r>
            <a:endParaRPr lang="uk-UA" sz="2800" b="1" dirty="0"/>
          </a:p>
        </p:txBody>
      </p:sp>
      <p:sp>
        <p:nvSpPr>
          <p:cNvPr id="22" name="TextBox 21"/>
          <p:cNvSpPr txBox="1"/>
          <p:nvPr/>
        </p:nvSpPr>
        <p:spPr>
          <a:xfrm>
            <a:off x="1187624" y="1916832"/>
            <a:ext cx="1754968" cy="1384995"/>
          </a:xfrm>
          <a:prstGeom prst="rect">
            <a:avLst/>
          </a:prstGeom>
          <a:noFill/>
        </p:spPr>
        <p:txBody>
          <a:bodyPr wrap="none" rtlCol="0">
            <a:spAutoFit/>
          </a:bodyPr>
          <a:lstStyle/>
          <a:p>
            <a:r>
              <a:rPr lang="ru-RU" sz="2800" b="1" dirty="0" smtClean="0"/>
              <a:t>Исходная </a:t>
            </a:r>
          </a:p>
          <a:p>
            <a:r>
              <a:rPr lang="ru-RU" sz="2800" b="1" dirty="0" smtClean="0"/>
              <a:t>двойная </a:t>
            </a:r>
          </a:p>
          <a:p>
            <a:r>
              <a:rPr lang="ru-RU" sz="2800" b="1" dirty="0" smtClean="0"/>
              <a:t>цепь ДНК</a:t>
            </a:r>
            <a:endParaRPr lang="uk-UA" sz="2800" b="1" dirty="0"/>
          </a:p>
        </p:txBody>
      </p:sp>
      <p:sp>
        <p:nvSpPr>
          <p:cNvPr id="15" name="Овал 14"/>
          <p:cNvSpPr/>
          <p:nvPr/>
        </p:nvSpPr>
        <p:spPr>
          <a:xfrm>
            <a:off x="3203848" y="2996952"/>
            <a:ext cx="576064" cy="13681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TextBox 15"/>
          <p:cNvSpPr txBox="1"/>
          <p:nvPr/>
        </p:nvSpPr>
        <p:spPr>
          <a:xfrm>
            <a:off x="827584" y="4149080"/>
            <a:ext cx="1728422" cy="1569660"/>
          </a:xfrm>
          <a:prstGeom prst="rect">
            <a:avLst/>
          </a:prstGeom>
          <a:noFill/>
        </p:spPr>
        <p:txBody>
          <a:bodyPr wrap="none" rtlCol="0">
            <a:spAutoFit/>
          </a:bodyPr>
          <a:lstStyle/>
          <a:p>
            <a:r>
              <a:rPr lang="ru-RU" sz="2400" b="1" dirty="0" err="1" smtClean="0">
                <a:solidFill>
                  <a:srgbClr val="FF0000"/>
                </a:solidFill>
              </a:rPr>
              <a:t>Хеликаза</a:t>
            </a:r>
            <a:r>
              <a:rPr lang="ru-RU" sz="2400" b="1" dirty="0" smtClean="0"/>
              <a:t> </a:t>
            </a:r>
          </a:p>
          <a:p>
            <a:r>
              <a:rPr lang="ru-RU" sz="2400" b="1" dirty="0" smtClean="0"/>
              <a:t>расплетает </a:t>
            </a:r>
          </a:p>
          <a:p>
            <a:r>
              <a:rPr lang="ru-RU" sz="2400" b="1" dirty="0" smtClean="0"/>
              <a:t>двойную </a:t>
            </a:r>
          </a:p>
          <a:p>
            <a:r>
              <a:rPr lang="ru-RU" sz="2400" b="1" dirty="0" smtClean="0"/>
              <a:t>спираль</a:t>
            </a:r>
            <a:endParaRPr lang="uk-UA" sz="2400" b="1" dirty="0"/>
          </a:p>
        </p:txBody>
      </p:sp>
      <p:cxnSp>
        <p:nvCxnSpPr>
          <p:cNvPr id="24" name="Прямая со стрелкой 23"/>
          <p:cNvCxnSpPr/>
          <p:nvPr/>
        </p:nvCxnSpPr>
        <p:spPr>
          <a:xfrm flipV="1">
            <a:off x="2339752" y="3861048"/>
            <a:ext cx="1152128" cy="72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39752" y="5229200"/>
            <a:ext cx="2812629" cy="1200329"/>
          </a:xfrm>
          <a:prstGeom prst="rect">
            <a:avLst/>
          </a:prstGeom>
          <a:noFill/>
        </p:spPr>
        <p:txBody>
          <a:bodyPr wrap="none" rtlCol="0">
            <a:spAutoFit/>
          </a:bodyPr>
          <a:lstStyle/>
          <a:p>
            <a:r>
              <a:rPr lang="ru-RU" sz="2400" b="1" dirty="0" err="1" smtClean="0">
                <a:solidFill>
                  <a:srgbClr val="FF0000"/>
                </a:solidFill>
              </a:rPr>
              <a:t>ДНК-связывающие</a:t>
            </a:r>
            <a:r>
              <a:rPr lang="ru-RU" sz="2400" b="1" dirty="0" smtClean="0">
                <a:solidFill>
                  <a:srgbClr val="FF0000"/>
                </a:solidFill>
              </a:rPr>
              <a:t> </a:t>
            </a:r>
          </a:p>
          <a:p>
            <a:r>
              <a:rPr lang="ru-RU" sz="2400" b="1" dirty="0" smtClean="0">
                <a:solidFill>
                  <a:srgbClr val="FF0000"/>
                </a:solidFill>
              </a:rPr>
              <a:t>белки </a:t>
            </a:r>
            <a:r>
              <a:rPr lang="ru-RU" sz="2400" b="1" dirty="0" smtClean="0"/>
              <a:t>удерживают </a:t>
            </a:r>
          </a:p>
          <a:p>
            <a:r>
              <a:rPr lang="ru-RU" sz="2400" b="1" dirty="0" smtClean="0"/>
              <a:t>одиночные цепи</a:t>
            </a:r>
            <a:endParaRPr lang="uk-UA" sz="2400" b="1" dirty="0"/>
          </a:p>
        </p:txBody>
      </p:sp>
      <p:sp>
        <p:nvSpPr>
          <p:cNvPr id="27" name="Овал 26"/>
          <p:cNvSpPr/>
          <p:nvPr/>
        </p:nvSpPr>
        <p:spPr>
          <a:xfrm>
            <a:off x="3779912" y="306896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8" name="Овал 27"/>
          <p:cNvSpPr/>
          <p:nvPr/>
        </p:nvSpPr>
        <p:spPr>
          <a:xfrm>
            <a:off x="3779912" y="400506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Овал 22"/>
          <p:cNvSpPr/>
          <p:nvPr/>
        </p:nvSpPr>
        <p:spPr>
          <a:xfrm>
            <a:off x="3995936" y="407707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6" name="Овал 25"/>
          <p:cNvSpPr/>
          <p:nvPr/>
        </p:nvSpPr>
        <p:spPr>
          <a:xfrm>
            <a:off x="3995936" y="299695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29" name="Прямая со стрелкой 28"/>
          <p:cNvCxnSpPr/>
          <p:nvPr/>
        </p:nvCxnSpPr>
        <p:spPr>
          <a:xfrm flipV="1">
            <a:off x="3491880" y="4365104"/>
            <a:ext cx="432048" cy="9361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3568" y="3933056"/>
            <a:ext cx="280831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H="1" flipV="1">
            <a:off x="3491880" y="3933056"/>
            <a:ext cx="3960440" cy="158417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683568" y="3501008"/>
            <a:ext cx="280831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H="1">
            <a:off x="3419872" y="1700808"/>
            <a:ext cx="4248472" cy="1800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51720" y="332656"/>
            <a:ext cx="4988802" cy="707886"/>
          </a:xfrm>
          <a:prstGeom prst="rect">
            <a:avLst/>
          </a:prstGeom>
          <a:noFill/>
        </p:spPr>
        <p:txBody>
          <a:bodyPr wrap="none" rtlCol="0">
            <a:spAutoFit/>
          </a:bodyPr>
          <a:lstStyle/>
          <a:p>
            <a:r>
              <a:rPr lang="ru-RU" sz="4000" b="1" dirty="0" err="1" smtClean="0"/>
              <a:t>Репликативная</a:t>
            </a:r>
            <a:r>
              <a:rPr lang="ru-RU" sz="4000" b="1" dirty="0" smtClean="0"/>
              <a:t> вилка</a:t>
            </a:r>
            <a:endParaRPr lang="uk-UA" sz="4000" b="1" dirty="0"/>
          </a:p>
        </p:txBody>
      </p:sp>
      <p:sp>
        <p:nvSpPr>
          <p:cNvPr id="18" name="TextBox 17"/>
          <p:cNvSpPr txBox="1"/>
          <p:nvPr/>
        </p:nvSpPr>
        <p:spPr>
          <a:xfrm>
            <a:off x="251520" y="3140968"/>
            <a:ext cx="460382" cy="523220"/>
          </a:xfrm>
          <a:prstGeom prst="rect">
            <a:avLst/>
          </a:prstGeom>
          <a:noFill/>
        </p:spPr>
        <p:txBody>
          <a:bodyPr wrap="none" rtlCol="0">
            <a:spAutoFit/>
          </a:bodyPr>
          <a:lstStyle/>
          <a:p>
            <a:r>
              <a:rPr lang="ru-RU" sz="2800" b="1" dirty="0" smtClean="0"/>
              <a:t>5</a:t>
            </a:r>
            <a:r>
              <a:rPr lang="en-GB" sz="2800" b="1" dirty="0" smtClean="0"/>
              <a:t>’</a:t>
            </a:r>
            <a:endParaRPr lang="uk-UA" sz="2800" b="1" dirty="0"/>
          </a:p>
        </p:txBody>
      </p:sp>
      <p:sp>
        <p:nvSpPr>
          <p:cNvPr id="19" name="TextBox 18"/>
          <p:cNvSpPr txBox="1"/>
          <p:nvPr/>
        </p:nvSpPr>
        <p:spPr>
          <a:xfrm>
            <a:off x="6948264" y="5589240"/>
            <a:ext cx="460382" cy="523220"/>
          </a:xfrm>
          <a:prstGeom prst="rect">
            <a:avLst/>
          </a:prstGeom>
          <a:noFill/>
        </p:spPr>
        <p:txBody>
          <a:bodyPr wrap="none" rtlCol="0">
            <a:spAutoFit/>
          </a:bodyPr>
          <a:lstStyle/>
          <a:p>
            <a:r>
              <a:rPr lang="ru-RU" sz="2800" b="1" dirty="0" smtClean="0"/>
              <a:t>5</a:t>
            </a:r>
            <a:r>
              <a:rPr lang="en-GB" sz="2800" b="1" dirty="0" smtClean="0"/>
              <a:t>’</a:t>
            </a:r>
            <a:endParaRPr lang="uk-UA" sz="2800" b="1" dirty="0"/>
          </a:p>
        </p:txBody>
      </p:sp>
      <p:sp>
        <p:nvSpPr>
          <p:cNvPr id="20" name="TextBox 19"/>
          <p:cNvSpPr txBox="1"/>
          <p:nvPr/>
        </p:nvSpPr>
        <p:spPr>
          <a:xfrm>
            <a:off x="251520" y="3933056"/>
            <a:ext cx="460382" cy="523220"/>
          </a:xfrm>
          <a:prstGeom prst="rect">
            <a:avLst/>
          </a:prstGeom>
          <a:noFill/>
        </p:spPr>
        <p:txBody>
          <a:bodyPr wrap="none" rtlCol="0">
            <a:spAutoFit/>
          </a:bodyPr>
          <a:lstStyle/>
          <a:p>
            <a:r>
              <a:rPr lang="ru-RU" sz="2800" b="1" dirty="0" smtClean="0"/>
              <a:t>3</a:t>
            </a:r>
            <a:r>
              <a:rPr lang="en-GB" sz="2800" b="1" dirty="0" smtClean="0"/>
              <a:t>’</a:t>
            </a:r>
            <a:endParaRPr lang="uk-UA" sz="2800" b="1" dirty="0"/>
          </a:p>
        </p:txBody>
      </p:sp>
      <p:sp>
        <p:nvSpPr>
          <p:cNvPr id="21" name="TextBox 20"/>
          <p:cNvSpPr txBox="1"/>
          <p:nvPr/>
        </p:nvSpPr>
        <p:spPr>
          <a:xfrm>
            <a:off x="6804248" y="1268760"/>
            <a:ext cx="460382" cy="523220"/>
          </a:xfrm>
          <a:prstGeom prst="rect">
            <a:avLst/>
          </a:prstGeom>
          <a:noFill/>
        </p:spPr>
        <p:txBody>
          <a:bodyPr wrap="none" rtlCol="0">
            <a:spAutoFit/>
          </a:bodyPr>
          <a:lstStyle/>
          <a:p>
            <a:r>
              <a:rPr lang="ru-RU" sz="2800" b="1" dirty="0" smtClean="0"/>
              <a:t>3</a:t>
            </a:r>
            <a:r>
              <a:rPr lang="en-GB" sz="2800" b="1" dirty="0" smtClean="0"/>
              <a:t>’</a:t>
            </a:r>
            <a:endParaRPr lang="uk-UA" sz="2800" b="1" dirty="0"/>
          </a:p>
        </p:txBody>
      </p:sp>
      <p:sp>
        <p:nvSpPr>
          <p:cNvPr id="22" name="TextBox 21"/>
          <p:cNvSpPr txBox="1"/>
          <p:nvPr/>
        </p:nvSpPr>
        <p:spPr>
          <a:xfrm>
            <a:off x="1187624" y="1916832"/>
            <a:ext cx="1754968" cy="1384995"/>
          </a:xfrm>
          <a:prstGeom prst="rect">
            <a:avLst/>
          </a:prstGeom>
          <a:noFill/>
        </p:spPr>
        <p:txBody>
          <a:bodyPr wrap="none" rtlCol="0">
            <a:spAutoFit/>
          </a:bodyPr>
          <a:lstStyle/>
          <a:p>
            <a:r>
              <a:rPr lang="ru-RU" sz="2800" b="1" dirty="0" smtClean="0"/>
              <a:t>Исходная </a:t>
            </a:r>
          </a:p>
          <a:p>
            <a:r>
              <a:rPr lang="ru-RU" sz="2800" b="1" dirty="0" smtClean="0"/>
              <a:t>двойная </a:t>
            </a:r>
          </a:p>
          <a:p>
            <a:r>
              <a:rPr lang="ru-RU" sz="2800" b="1" dirty="0" smtClean="0"/>
              <a:t>цепь ДНК</a:t>
            </a:r>
            <a:endParaRPr lang="uk-UA" sz="2800" b="1" dirty="0"/>
          </a:p>
        </p:txBody>
      </p:sp>
      <p:sp>
        <p:nvSpPr>
          <p:cNvPr id="15" name="Овал 14"/>
          <p:cNvSpPr/>
          <p:nvPr/>
        </p:nvSpPr>
        <p:spPr>
          <a:xfrm>
            <a:off x="3203848" y="2996952"/>
            <a:ext cx="576064" cy="13681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TextBox 15"/>
          <p:cNvSpPr txBox="1"/>
          <p:nvPr/>
        </p:nvSpPr>
        <p:spPr>
          <a:xfrm>
            <a:off x="827584" y="4149080"/>
            <a:ext cx="1728422" cy="1569660"/>
          </a:xfrm>
          <a:prstGeom prst="rect">
            <a:avLst/>
          </a:prstGeom>
          <a:noFill/>
        </p:spPr>
        <p:txBody>
          <a:bodyPr wrap="none" rtlCol="0">
            <a:spAutoFit/>
          </a:bodyPr>
          <a:lstStyle/>
          <a:p>
            <a:r>
              <a:rPr lang="ru-RU" sz="2400" b="1" dirty="0" err="1" smtClean="0"/>
              <a:t>Хеликаза</a:t>
            </a:r>
            <a:r>
              <a:rPr lang="ru-RU" sz="2400" b="1" dirty="0" smtClean="0"/>
              <a:t> </a:t>
            </a:r>
          </a:p>
          <a:p>
            <a:r>
              <a:rPr lang="ru-RU" sz="2400" b="1" dirty="0" smtClean="0"/>
              <a:t>расплетает </a:t>
            </a:r>
          </a:p>
          <a:p>
            <a:r>
              <a:rPr lang="ru-RU" sz="2400" b="1" dirty="0" smtClean="0"/>
              <a:t>двойную </a:t>
            </a:r>
          </a:p>
          <a:p>
            <a:r>
              <a:rPr lang="ru-RU" sz="2400" b="1" dirty="0" smtClean="0"/>
              <a:t>спираль</a:t>
            </a:r>
            <a:endParaRPr lang="uk-UA" sz="2400" b="1" dirty="0"/>
          </a:p>
        </p:txBody>
      </p:sp>
      <p:cxnSp>
        <p:nvCxnSpPr>
          <p:cNvPr id="24" name="Прямая со стрелкой 23"/>
          <p:cNvCxnSpPr/>
          <p:nvPr/>
        </p:nvCxnSpPr>
        <p:spPr>
          <a:xfrm flipV="1">
            <a:off x="2339752" y="3861048"/>
            <a:ext cx="1152128" cy="72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39752" y="5229200"/>
            <a:ext cx="2812629" cy="1200329"/>
          </a:xfrm>
          <a:prstGeom prst="rect">
            <a:avLst/>
          </a:prstGeom>
          <a:noFill/>
        </p:spPr>
        <p:txBody>
          <a:bodyPr wrap="none" rtlCol="0">
            <a:spAutoFit/>
          </a:bodyPr>
          <a:lstStyle/>
          <a:p>
            <a:r>
              <a:rPr lang="ru-RU" sz="2400" b="1" dirty="0" err="1" smtClean="0"/>
              <a:t>ДНК-связывающие</a:t>
            </a:r>
            <a:r>
              <a:rPr lang="ru-RU" sz="2400" b="1" dirty="0" smtClean="0"/>
              <a:t> </a:t>
            </a:r>
          </a:p>
          <a:p>
            <a:r>
              <a:rPr lang="ru-RU" sz="2400" b="1" dirty="0" smtClean="0"/>
              <a:t>белки удерживают </a:t>
            </a:r>
          </a:p>
          <a:p>
            <a:r>
              <a:rPr lang="ru-RU" sz="2400" b="1" dirty="0" smtClean="0"/>
              <a:t>одиночные цепи</a:t>
            </a:r>
            <a:endParaRPr lang="uk-UA" sz="2400" b="1" dirty="0"/>
          </a:p>
        </p:txBody>
      </p:sp>
      <p:sp>
        <p:nvSpPr>
          <p:cNvPr id="27" name="Овал 26"/>
          <p:cNvSpPr/>
          <p:nvPr/>
        </p:nvSpPr>
        <p:spPr>
          <a:xfrm>
            <a:off x="3779912" y="306896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8" name="Овал 27"/>
          <p:cNvSpPr/>
          <p:nvPr/>
        </p:nvSpPr>
        <p:spPr>
          <a:xfrm>
            <a:off x="3779912" y="400506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Овал 22"/>
          <p:cNvSpPr/>
          <p:nvPr/>
        </p:nvSpPr>
        <p:spPr>
          <a:xfrm>
            <a:off x="3995936" y="407707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6" name="Овал 25"/>
          <p:cNvSpPr/>
          <p:nvPr/>
        </p:nvSpPr>
        <p:spPr>
          <a:xfrm>
            <a:off x="3995936" y="299695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29" name="Прямая со стрелкой 28"/>
          <p:cNvCxnSpPr/>
          <p:nvPr/>
        </p:nvCxnSpPr>
        <p:spPr>
          <a:xfrm flipV="1">
            <a:off x="3491880" y="4365104"/>
            <a:ext cx="432048" cy="9361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flipH="1">
            <a:off x="7164288" y="1988840"/>
            <a:ext cx="576064" cy="21602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707904" y="1124744"/>
            <a:ext cx="2513380" cy="1261884"/>
          </a:xfrm>
          <a:prstGeom prst="rect">
            <a:avLst/>
          </a:prstGeom>
          <a:noFill/>
        </p:spPr>
        <p:txBody>
          <a:bodyPr wrap="none" rtlCol="0">
            <a:spAutoFit/>
          </a:bodyPr>
          <a:lstStyle/>
          <a:p>
            <a:r>
              <a:rPr lang="ru-RU" sz="2400" b="1" dirty="0" err="1" smtClean="0">
                <a:solidFill>
                  <a:srgbClr val="FF0000"/>
                </a:solidFill>
              </a:rPr>
              <a:t>РНК-полимераза</a:t>
            </a:r>
            <a:r>
              <a:rPr lang="ru-RU" sz="2400" b="1" dirty="0" smtClean="0"/>
              <a:t> </a:t>
            </a:r>
          </a:p>
          <a:p>
            <a:r>
              <a:rPr lang="ru-RU" sz="2400" b="1" dirty="0" smtClean="0"/>
              <a:t>синтезирует </a:t>
            </a:r>
          </a:p>
          <a:p>
            <a:r>
              <a:rPr lang="ru-RU" sz="2800" b="1" dirty="0" err="1" smtClean="0">
                <a:solidFill>
                  <a:srgbClr val="FF0000"/>
                </a:solidFill>
              </a:rPr>
              <a:t>праймер</a:t>
            </a:r>
            <a:endParaRPr lang="uk-UA" sz="2800" b="1" dirty="0">
              <a:solidFill>
                <a:srgbClr val="FF0000"/>
              </a:solidFill>
            </a:endParaRPr>
          </a:p>
        </p:txBody>
      </p:sp>
      <p:cxnSp>
        <p:nvCxnSpPr>
          <p:cNvPr id="36" name="Прямая со стрелкой 35"/>
          <p:cNvCxnSpPr/>
          <p:nvPr/>
        </p:nvCxnSpPr>
        <p:spPr>
          <a:xfrm>
            <a:off x="5652120" y="1700808"/>
            <a:ext cx="1728192"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3568" y="3933056"/>
            <a:ext cx="280831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H="1" flipV="1">
            <a:off x="3491880" y="3933056"/>
            <a:ext cx="3960440" cy="158417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683568" y="3501008"/>
            <a:ext cx="280831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H="1">
            <a:off x="3419872" y="1700808"/>
            <a:ext cx="4248472" cy="1800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51720" y="332656"/>
            <a:ext cx="4988802" cy="707886"/>
          </a:xfrm>
          <a:prstGeom prst="rect">
            <a:avLst/>
          </a:prstGeom>
          <a:noFill/>
        </p:spPr>
        <p:txBody>
          <a:bodyPr wrap="none" rtlCol="0">
            <a:spAutoFit/>
          </a:bodyPr>
          <a:lstStyle/>
          <a:p>
            <a:r>
              <a:rPr lang="ru-RU" sz="4000" b="1" dirty="0" err="1" smtClean="0"/>
              <a:t>Репликативная</a:t>
            </a:r>
            <a:r>
              <a:rPr lang="ru-RU" sz="4000" b="1" dirty="0" smtClean="0"/>
              <a:t> вилка</a:t>
            </a:r>
            <a:endParaRPr lang="uk-UA" sz="4000" b="1" dirty="0"/>
          </a:p>
        </p:txBody>
      </p:sp>
      <p:sp>
        <p:nvSpPr>
          <p:cNvPr id="18" name="TextBox 17"/>
          <p:cNvSpPr txBox="1"/>
          <p:nvPr/>
        </p:nvSpPr>
        <p:spPr>
          <a:xfrm>
            <a:off x="251520" y="3140968"/>
            <a:ext cx="460382" cy="523220"/>
          </a:xfrm>
          <a:prstGeom prst="rect">
            <a:avLst/>
          </a:prstGeom>
          <a:noFill/>
        </p:spPr>
        <p:txBody>
          <a:bodyPr wrap="none" rtlCol="0">
            <a:spAutoFit/>
          </a:bodyPr>
          <a:lstStyle/>
          <a:p>
            <a:r>
              <a:rPr lang="ru-RU" sz="2800" b="1" dirty="0" smtClean="0"/>
              <a:t>5</a:t>
            </a:r>
            <a:r>
              <a:rPr lang="en-GB" sz="2800" b="1" dirty="0" smtClean="0"/>
              <a:t>’</a:t>
            </a:r>
            <a:endParaRPr lang="uk-UA" sz="2800" b="1" dirty="0"/>
          </a:p>
        </p:txBody>
      </p:sp>
      <p:sp>
        <p:nvSpPr>
          <p:cNvPr id="19" name="TextBox 18"/>
          <p:cNvSpPr txBox="1"/>
          <p:nvPr/>
        </p:nvSpPr>
        <p:spPr>
          <a:xfrm>
            <a:off x="6948264" y="5589240"/>
            <a:ext cx="460382" cy="523220"/>
          </a:xfrm>
          <a:prstGeom prst="rect">
            <a:avLst/>
          </a:prstGeom>
          <a:noFill/>
        </p:spPr>
        <p:txBody>
          <a:bodyPr wrap="none" rtlCol="0">
            <a:spAutoFit/>
          </a:bodyPr>
          <a:lstStyle/>
          <a:p>
            <a:r>
              <a:rPr lang="ru-RU" sz="2800" b="1" dirty="0" smtClean="0"/>
              <a:t>5</a:t>
            </a:r>
            <a:r>
              <a:rPr lang="en-GB" sz="2800" b="1" dirty="0" smtClean="0"/>
              <a:t>’</a:t>
            </a:r>
            <a:endParaRPr lang="uk-UA" sz="2800" b="1" dirty="0"/>
          </a:p>
        </p:txBody>
      </p:sp>
      <p:sp>
        <p:nvSpPr>
          <p:cNvPr id="20" name="TextBox 19"/>
          <p:cNvSpPr txBox="1"/>
          <p:nvPr/>
        </p:nvSpPr>
        <p:spPr>
          <a:xfrm>
            <a:off x="251520" y="3933056"/>
            <a:ext cx="460382" cy="523220"/>
          </a:xfrm>
          <a:prstGeom prst="rect">
            <a:avLst/>
          </a:prstGeom>
          <a:noFill/>
        </p:spPr>
        <p:txBody>
          <a:bodyPr wrap="none" rtlCol="0">
            <a:spAutoFit/>
          </a:bodyPr>
          <a:lstStyle/>
          <a:p>
            <a:r>
              <a:rPr lang="ru-RU" sz="2800" b="1" dirty="0" smtClean="0"/>
              <a:t>3</a:t>
            </a:r>
            <a:r>
              <a:rPr lang="en-GB" sz="2800" b="1" dirty="0" smtClean="0"/>
              <a:t>’</a:t>
            </a:r>
            <a:endParaRPr lang="uk-UA" sz="2800" b="1" dirty="0"/>
          </a:p>
        </p:txBody>
      </p:sp>
      <p:sp>
        <p:nvSpPr>
          <p:cNvPr id="21" name="TextBox 20"/>
          <p:cNvSpPr txBox="1"/>
          <p:nvPr/>
        </p:nvSpPr>
        <p:spPr>
          <a:xfrm>
            <a:off x="6804248" y="1268760"/>
            <a:ext cx="460382" cy="523220"/>
          </a:xfrm>
          <a:prstGeom prst="rect">
            <a:avLst/>
          </a:prstGeom>
          <a:noFill/>
        </p:spPr>
        <p:txBody>
          <a:bodyPr wrap="none" rtlCol="0">
            <a:spAutoFit/>
          </a:bodyPr>
          <a:lstStyle/>
          <a:p>
            <a:r>
              <a:rPr lang="ru-RU" sz="2800" b="1" dirty="0" smtClean="0"/>
              <a:t>3</a:t>
            </a:r>
            <a:r>
              <a:rPr lang="en-GB" sz="2800" b="1" dirty="0" smtClean="0"/>
              <a:t>’</a:t>
            </a:r>
            <a:endParaRPr lang="uk-UA" sz="2800" b="1" dirty="0"/>
          </a:p>
        </p:txBody>
      </p:sp>
      <p:sp>
        <p:nvSpPr>
          <p:cNvPr id="22" name="TextBox 21"/>
          <p:cNvSpPr txBox="1"/>
          <p:nvPr/>
        </p:nvSpPr>
        <p:spPr>
          <a:xfrm>
            <a:off x="1187624" y="1916832"/>
            <a:ext cx="1754968" cy="1384995"/>
          </a:xfrm>
          <a:prstGeom prst="rect">
            <a:avLst/>
          </a:prstGeom>
          <a:noFill/>
        </p:spPr>
        <p:txBody>
          <a:bodyPr wrap="none" rtlCol="0">
            <a:spAutoFit/>
          </a:bodyPr>
          <a:lstStyle/>
          <a:p>
            <a:r>
              <a:rPr lang="ru-RU" sz="2800" b="1" dirty="0" smtClean="0"/>
              <a:t>Исходная </a:t>
            </a:r>
          </a:p>
          <a:p>
            <a:r>
              <a:rPr lang="ru-RU" sz="2800" b="1" dirty="0" smtClean="0"/>
              <a:t>двойная </a:t>
            </a:r>
          </a:p>
          <a:p>
            <a:r>
              <a:rPr lang="ru-RU" sz="2800" b="1" dirty="0" smtClean="0"/>
              <a:t>цепь ДНК</a:t>
            </a:r>
            <a:endParaRPr lang="uk-UA" sz="2800" b="1" dirty="0"/>
          </a:p>
        </p:txBody>
      </p:sp>
      <p:sp>
        <p:nvSpPr>
          <p:cNvPr id="15" name="Овал 14"/>
          <p:cNvSpPr/>
          <p:nvPr/>
        </p:nvSpPr>
        <p:spPr>
          <a:xfrm>
            <a:off x="3203848" y="2996952"/>
            <a:ext cx="576064" cy="13681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TextBox 15"/>
          <p:cNvSpPr txBox="1"/>
          <p:nvPr/>
        </p:nvSpPr>
        <p:spPr>
          <a:xfrm>
            <a:off x="827584" y="4149080"/>
            <a:ext cx="1728422" cy="1569660"/>
          </a:xfrm>
          <a:prstGeom prst="rect">
            <a:avLst/>
          </a:prstGeom>
          <a:noFill/>
        </p:spPr>
        <p:txBody>
          <a:bodyPr wrap="none" rtlCol="0">
            <a:spAutoFit/>
          </a:bodyPr>
          <a:lstStyle/>
          <a:p>
            <a:r>
              <a:rPr lang="ru-RU" sz="2400" b="1" dirty="0" err="1" smtClean="0"/>
              <a:t>Хеликаза</a:t>
            </a:r>
            <a:r>
              <a:rPr lang="ru-RU" sz="2400" b="1" dirty="0" smtClean="0"/>
              <a:t> </a:t>
            </a:r>
          </a:p>
          <a:p>
            <a:r>
              <a:rPr lang="ru-RU" sz="2400" b="1" dirty="0" smtClean="0"/>
              <a:t>расплетает </a:t>
            </a:r>
          </a:p>
          <a:p>
            <a:r>
              <a:rPr lang="ru-RU" sz="2400" b="1" dirty="0" smtClean="0"/>
              <a:t>двойную </a:t>
            </a:r>
          </a:p>
          <a:p>
            <a:r>
              <a:rPr lang="ru-RU" sz="2400" b="1" dirty="0" smtClean="0"/>
              <a:t>спираль</a:t>
            </a:r>
            <a:endParaRPr lang="uk-UA" sz="2400" b="1" dirty="0"/>
          </a:p>
        </p:txBody>
      </p:sp>
      <p:cxnSp>
        <p:nvCxnSpPr>
          <p:cNvPr id="24" name="Прямая со стрелкой 23"/>
          <p:cNvCxnSpPr/>
          <p:nvPr/>
        </p:nvCxnSpPr>
        <p:spPr>
          <a:xfrm flipV="1">
            <a:off x="2339752" y="3861048"/>
            <a:ext cx="1152128" cy="72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39752" y="5229200"/>
            <a:ext cx="2812629" cy="1200329"/>
          </a:xfrm>
          <a:prstGeom prst="rect">
            <a:avLst/>
          </a:prstGeom>
          <a:noFill/>
        </p:spPr>
        <p:txBody>
          <a:bodyPr wrap="none" rtlCol="0">
            <a:spAutoFit/>
          </a:bodyPr>
          <a:lstStyle/>
          <a:p>
            <a:r>
              <a:rPr lang="ru-RU" sz="2400" b="1" dirty="0" err="1" smtClean="0"/>
              <a:t>ДНК-связывающие</a:t>
            </a:r>
            <a:r>
              <a:rPr lang="ru-RU" sz="2400" b="1" dirty="0" smtClean="0"/>
              <a:t> </a:t>
            </a:r>
          </a:p>
          <a:p>
            <a:r>
              <a:rPr lang="ru-RU" sz="2400" b="1" dirty="0" smtClean="0"/>
              <a:t>белки удерживают </a:t>
            </a:r>
          </a:p>
          <a:p>
            <a:r>
              <a:rPr lang="ru-RU" sz="2400" b="1" dirty="0" smtClean="0"/>
              <a:t>одиночные цепи</a:t>
            </a:r>
            <a:endParaRPr lang="uk-UA" sz="2400" b="1" dirty="0"/>
          </a:p>
        </p:txBody>
      </p:sp>
      <p:sp>
        <p:nvSpPr>
          <p:cNvPr id="27" name="Овал 26"/>
          <p:cNvSpPr/>
          <p:nvPr/>
        </p:nvSpPr>
        <p:spPr>
          <a:xfrm>
            <a:off x="3779912" y="306896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8" name="Овал 27"/>
          <p:cNvSpPr/>
          <p:nvPr/>
        </p:nvSpPr>
        <p:spPr>
          <a:xfrm>
            <a:off x="3779912" y="400506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Овал 22"/>
          <p:cNvSpPr/>
          <p:nvPr/>
        </p:nvSpPr>
        <p:spPr>
          <a:xfrm>
            <a:off x="3995936" y="407707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6" name="Овал 25"/>
          <p:cNvSpPr/>
          <p:nvPr/>
        </p:nvSpPr>
        <p:spPr>
          <a:xfrm>
            <a:off x="3995936" y="299695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29" name="Прямая со стрелкой 28"/>
          <p:cNvCxnSpPr/>
          <p:nvPr/>
        </p:nvCxnSpPr>
        <p:spPr>
          <a:xfrm flipV="1">
            <a:off x="3491880" y="4365104"/>
            <a:ext cx="432048" cy="9361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flipH="1">
            <a:off x="7164288" y="1988840"/>
            <a:ext cx="576064" cy="21602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707904" y="1124744"/>
            <a:ext cx="2513380" cy="1261884"/>
          </a:xfrm>
          <a:prstGeom prst="rect">
            <a:avLst/>
          </a:prstGeom>
          <a:noFill/>
        </p:spPr>
        <p:txBody>
          <a:bodyPr wrap="none" rtlCol="0">
            <a:spAutoFit/>
          </a:bodyPr>
          <a:lstStyle/>
          <a:p>
            <a:r>
              <a:rPr lang="ru-RU" sz="2400" b="1" dirty="0" err="1" smtClean="0"/>
              <a:t>РНК-полимераза</a:t>
            </a:r>
            <a:r>
              <a:rPr lang="ru-RU" sz="2400" b="1" dirty="0" smtClean="0"/>
              <a:t> </a:t>
            </a:r>
          </a:p>
          <a:p>
            <a:r>
              <a:rPr lang="ru-RU" sz="2400" b="1" dirty="0" smtClean="0"/>
              <a:t>синтезирует </a:t>
            </a:r>
          </a:p>
          <a:p>
            <a:r>
              <a:rPr lang="ru-RU" sz="2800" b="1" dirty="0" err="1" smtClean="0"/>
              <a:t>праймер</a:t>
            </a:r>
            <a:endParaRPr lang="uk-UA" sz="2800" b="1" dirty="0"/>
          </a:p>
        </p:txBody>
      </p:sp>
      <p:cxnSp>
        <p:nvCxnSpPr>
          <p:cNvPr id="36" name="Прямая со стрелкой 35"/>
          <p:cNvCxnSpPr/>
          <p:nvPr/>
        </p:nvCxnSpPr>
        <p:spPr>
          <a:xfrm>
            <a:off x="5652120" y="1700808"/>
            <a:ext cx="1728192"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flipV="1">
            <a:off x="4788024" y="2204864"/>
            <a:ext cx="2376264" cy="100811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300192" y="2636912"/>
            <a:ext cx="2724336" cy="1569660"/>
          </a:xfrm>
          <a:prstGeom prst="rect">
            <a:avLst/>
          </a:prstGeom>
          <a:noFill/>
        </p:spPr>
        <p:txBody>
          <a:bodyPr wrap="none" rtlCol="0">
            <a:spAutoFit/>
          </a:bodyPr>
          <a:lstStyle/>
          <a:p>
            <a:r>
              <a:rPr lang="ru-RU" sz="2400" b="1" dirty="0" smtClean="0">
                <a:solidFill>
                  <a:srgbClr val="FF0000"/>
                </a:solidFill>
              </a:rPr>
              <a:t>ДНК-полимераза </a:t>
            </a:r>
          </a:p>
          <a:p>
            <a:r>
              <a:rPr lang="ru-RU" sz="2400" b="1" dirty="0" smtClean="0"/>
              <a:t>синтезирует </a:t>
            </a:r>
          </a:p>
          <a:p>
            <a:r>
              <a:rPr lang="ru-RU" sz="2400" b="1" dirty="0" err="1" smtClean="0"/>
              <a:t>комплементарную</a:t>
            </a:r>
            <a:endParaRPr lang="ru-RU" sz="2400" b="1" dirty="0" smtClean="0"/>
          </a:p>
          <a:p>
            <a:r>
              <a:rPr lang="ru-RU" sz="2400" b="1" dirty="0" smtClean="0"/>
              <a:t> цепь ДНК</a:t>
            </a:r>
          </a:p>
        </p:txBody>
      </p:sp>
      <p:cxnSp>
        <p:nvCxnSpPr>
          <p:cNvPr id="32" name="Прямая со стрелкой 31"/>
          <p:cNvCxnSpPr/>
          <p:nvPr/>
        </p:nvCxnSpPr>
        <p:spPr>
          <a:xfrm flipH="1" flipV="1">
            <a:off x="5364088" y="3068960"/>
            <a:ext cx="864096"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308304" y="2132856"/>
            <a:ext cx="460382" cy="523220"/>
          </a:xfrm>
          <a:prstGeom prst="rect">
            <a:avLst/>
          </a:prstGeom>
          <a:noFill/>
        </p:spPr>
        <p:txBody>
          <a:bodyPr wrap="none" rtlCol="0">
            <a:spAutoFit/>
          </a:bodyPr>
          <a:lstStyle/>
          <a:p>
            <a:r>
              <a:rPr lang="ru-RU" sz="2800" b="1" dirty="0" smtClean="0"/>
              <a:t>5</a:t>
            </a:r>
            <a:r>
              <a:rPr lang="en-GB" sz="2800" b="1" dirty="0" smtClean="0"/>
              <a:t>’</a:t>
            </a:r>
            <a:endParaRPr lang="uk-UA" sz="2800" b="1" dirty="0"/>
          </a:p>
        </p:txBody>
      </p:sp>
      <p:sp>
        <p:nvSpPr>
          <p:cNvPr id="39" name="TextBox 38"/>
          <p:cNvSpPr txBox="1"/>
          <p:nvPr/>
        </p:nvSpPr>
        <p:spPr>
          <a:xfrm>
            <a:off x="4932040" y="3068960"/>
            <a:ext cx="460382" cy="523220"/>
          </a:xfrm>
          <a:prstGeom prst="rect">
            <a:avLst/>
          </a:prstGeom>
          <a:noFill/>
        </p:spPr>
        <p:txBody>
          <a:bodyPr wrap="none" rtlCol="0">
            <a:spAutoFit/>
          </a:bodyPr>
          <a:lstStyle/>
          <a:p>
            <a:r>
              <a:rPr lang="ru-RU" sz="2800" b="1" dirty="0" smtClean="0"/>
              <a:t>3</a:t>
            </a:r>
            <a:r>
              <a:rPr lang="en-GB" sz="2800" b="1" dirty="0" smtClean="0"/>
              <a:t>’</a:t>
            </a:r>
            <a:endParaRPr lang="uk-UA" sz="2800" b="1" dirty="0"/>
          </a:p>
        </p:txBody>
      </p:sp>
      <p:sp>
        <p:nvSpPr>
          <p:cNvPr id="40" name="TextBox 39"/>
          <p:cNvSpPr txBox="1"/>
          <p:nvPr/>
        </p:nvSpPr>
        <p:spPr>
          <a:xfrm>
            <a:off x="7812360" y="1772816"/>
            <a:ext cx="1448602" cy="830997"/>
          </a:xfrm>
          <a:prstGeom prst="rect">
            <a:avLst/>
          </a:prstGeom>
          <a:noFill/>
        </p:spPr>
        <p:txBody>
          <a:bodyPr wrap="none" rtlCol="0">
            <a:spAutoFit/>
          </a:bodyPr>
          <a:lstStyle/>
          <a:p>
            <a:r>
              <a:rPr lang="ru-RU" sz="2400" b="1" dirty="0" smtClean="0">
                <a:solidFill>
                  <a:srgbClr val="FF0000"/>
                </a:solidFill>
              </a:rPr>
              <a:t>Ведущая </a:t>
            </a:r>
          </a:p>
          <a:p>
            <a:r>
              <a:rPr lang="ru-RU" sz="2400" b="1" dirty="0" smtClean="0">
                <a:solidFill>
                  <a:srgbClr val="FF0000"/>
                </a:solidFill>
              </a:rPr>
              <a:t>нить</a:t>
            </a:r>
            <a:endParaRPr lang="uk-UA" sz="2400"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3568" y="3933056"/>
            <a:ext cx="280831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H="1" flipV="1">
            <a:off x="3491880" y="3933056"/>
            <a:ext cx="3960440" cy="158417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683568" y="3501008"/>
            <a:ext cx="280831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H="1">
            <a:off x="3419872" y="1700808"/>
            <a:ext cx="4248472" cy="1800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51720" y="332656"/>
            <a:ext cx="4988802" cy="707886"/>
          </a:xfrm>
          <a:prstGeom prst="rect">
            <a:avLst/>
          </a:prstGeom>
          <a:noFill/>
        </p:spPr>
        <p:txBody>
          <a:bodyPr wrap="none" rtlCol="0">
            <a:spAutoFit/>
          </a:bodyPr>
          <a:lstStyle/>
          <a:p>
            <a:r>
              <a:rPr lang="ru-RU" sz="4000" b="1" dirty="0" err="1" smtClean="0"/>
              <a:t>Репликативная</a:t>
            </a:r>
            <a:r>
              <a:rPr lang="ru-RU" sz="4000" b="1" dirty="0" smtClean="0"/>
              <a:t> вилка</a:t>
            </a:r>
            <a:endParaRPr lang="uk-UA" sz="4000" b="1" dirty="0"/>
          </a:p>
        </p:txBody>
      </p:sp>
      <p:sp>
        <p:nvSpPr>
          <p:cNvPr id="18" name="TextBox 17"/>
          <p:cNvSpPr txBox="1"/>
          <p:nvPr/>
        </p:nvSpPr>
        <p:spPr>
          <a:xfrm>
            <a:off x="251520" y="3140968"/>
            <a:ext cx="460382" cy="523220"/>
          </a:xfrm>
          <a:prstGeom prst="rect">
            <a:avLst/>
          </a:prstGeom>
          <a:noFill/>
        </p:spPr>
        <p:txBody>
          <a:bodyPr wrap="none" rtlCol="0">
            <a:spAutoFit/>
          </a:bodyPr>
          <a:lstStyle/>
          <a:p>
            <a:r>
              <a:rPr lang="ru-RU" sz="2800" b="1" dirty="0" smtClean="0"/>
              <a:t>5</a:t>
            </a:r>
            <a:r>
              <a:rPr lang="en-GB" sz="2800" b="1" dirty="0" smtClean="0"/>
              <a:t>’</a:t>
            </a:r>
            <a:endParaRPr lang="uk-UA" sz="2800" b="1" dirty="0"/>
          </a:p>
        </p:txBody>
      </p:sp>
      <p:sp>
        <p:nvSpPr>
          <p:cNvPr id="19" name="TextBox 18"/>
          <p:cNvSpPr txBox="1"/>
          <p:nvPr/>
        </p:nvSpPr>
        <p:spPr>
          <a:xfrm>
            <a:off x="6948264" y="5589240"/>
            <a:ext cx="460382" cy="523220"/>
          </a:xfrm>
          <a:prstGeom prst="rect">
            <a:avLst/>
          </a:prstGeom>
          <a:noFill/>
        </p:spPr>
        <p:txBody>
          <a:bodyPr wrap="none" rtlCol="0">
            <a:spAutoFit/>
          </a:bodyPr>
          <a:lstStyle/>
          <a:p>
            <a:r>
              <a:rPr lang="ru-RU" sz="2800" b="1" dirty="0" smtClean="0"/>
              <a:t>5</a:t>
            </a:r>
            <a:r>
              <a:rPr lang="en-GB" sz="2800" b="1" dirty="0" smtClean="0"/>
              <a:t>’</a:t>
            </a:r>
            <a:endParaRPr lang="uk-UA" sz="2800" b="1" dirty="0"/>
          </a:p>
        </p:txBody>
      </p:sp>
      <p:sp>
        <p:nvSpPr>
          <p:cNvPr id="20" name="TextBox 19"/>
          <p:cNvSpPr txBox="1"/>
          <p:nvPr/>
        </p:nvSpPr>
        <p:spPr>
          <a:xfrm>
            <a:off x="251520" y="3933056"/>
            <a:ext cx="460382" cy="523220"/>
          </a:xfrm>
          <a:prstGeom prst="rect">
            <a:avLst/>
          </a:prstGeom>
          <a:noFill/>
        </p:spPr>
        <p:txBody>
          <a:bodyPr wrap="none" rtlCol="0">
            <a:spAutoFit/>
          </a:bodyPr>
          <a:lstStyle/>
          <a:p>
            <a:r>
              <a:rPr lang="ru-RU" sz="2800" b="1" dirty="0" smtClean="0"/>
              <a:t>3</a:t>
            </a:r>
            <a:r>
              <a:rPr lang="en-GB" sz="2800" b="1" dirty="0" smtClean="0"/>
              <a:t>’</a:t>
            </a:r>
            <a:endParaRPr lang="uk-UA" sz="2800" b="1" dirty="0"/>
          </a:p>
        </p:txBody>
      </p:sp>
      <p:sp>
        <p:nvSpPr>
          <p:cNvPr id="21" name="TextBox 20"/>
          <p:cNvSpPr txBox="1"/>
          <p:nvPr/>
        </p:nvSpPr>
        <p:spPr>
          <a:xfrm>
            <a:off x="6804248" y="1268760"/>
            <a:ext cx="460382" cy="523220"/>
          </a:xfrm>
          <a:prstGeom prst="rect">
            <a:avLst/>
          </a:prstGeom>
          <a:noFill/>
        </p:spPr>
        <p:txBody>
          <a:bodyPr wrap="none" rtlCol="0">
            <a:spAutoFit/>
          </a:bodyPr>
          <a:lstStyle/>
          <a:p>
            <a:r>
              <a:rPr lang="ru-RU" sz="2800" b="1" dirty="0" smtClean="0"/>
              <a:t>3</a:t>
            </a:r>
            <a:r>
              <a:rPr lang="en-GB" sz="2800" b="1" dirty="0" smtClean="0"/>
              <a:t>’</a:t>
            </a:r>
            <a:endParaRPr lang="uk-UA" sz="2800" b="1" dirty="0"/>
          </a:p>
        </p:txBody>
      </p:sp>
      <p:sp>
        <p:nvSpPr>
          <p:cNvPr id="22" name="TextBox 21"/>
          <p:cNvSpPr txBox="1"/>
          <p:nvPr/>
        </p:nvSpPr>
        <p:spPr>
          <a:xfrm>
            <a:off x="1187624" y="1916832"/>
            <a:ext cx="1754968" cy="1384995"/>
          </a:xfrm>
          <a:prstGeom prst="rect">
            <a:avLst/>
          </a:prstGeom>
          <a:noFill/>
        </p:spPr>
        <p:txBody>
          <a:bodyPr wrap="none" rtlCol="0">
            <a:spAutoFit/>
          </a:bodyPr>
          <a:lstStyle/>
          <a:p>
            <a:r>
              <a:rPr lang="ru-RU" sz="2800" b="1" dirty="0" smtClean="0"/>
              <a:t>Исходная </a:t>
            </a:r>
          </a:p>
          <a:p>
            <a:r>
              <a:rPr lang="ru-RU" sz="2800" b="1" dirty="0" smtClean="0"/>
              <a:t>двойная </a:t>
            </a:r>
          </a:p>
          <a:p>
            <a:r>
              <a:rPr lang="ru-RU" sz="2800" b="1" dirty="0" smtClean="0"/>
              <a:t>цепь ДНК</a:t>
            </a:r>
            <a:endParaRPr lang="uk-UA" sz="2800" b="1" dirty="0"/>
          </a:p>
        </p:txBody>
      </p:sp>
      <p:sp>
        <p:nvSpPr>
          <p:cNvPr id="15" name="Овал 14"/>
          <p:cNvSpPr/>
          <p:nvPr/>
        </p:nvSpPr>
        <p:spPr>
          <a:xfrm>
            <a:off x="3203848" y="2996952"/>
            <a:ext cx="576064" cy="13681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TextBox 15"/>
          <p:cNvSpPr txBox="1"/>
          <p:nvPr/>
        </p:nvSpPr>
        <p:spPr>
          <a:xfrm>
            <a:off x="827584" y="4149080"/>
            <a:ext cx="1728422" cy="1569660"/>
          </a:xfrm>
          <a:prstGeom prst="rect">
            <a:avLst/>
          </a:prstGeom>
          <a:noFill/>
        </p:spPr>
        <p:txBody>
          <a:bodyPr wrap="none" rtlCol="0">
            <a:spAutoFit/>
          </a:bodyPr>
          <a:lstStyle/>
          <a:p>
            <a:r>
              <a:rPr lang="ru-RU" sz="2400" b="1" dirty="0" err="1" smtClean="0"/>
              <a:t>Хеликаза</a:t>
            </a:r>
            <a:r>
              <a:rPr lang="ru-RU" sz="2400" b="1" dirty="0" smtClean="0"/>
              <a:t> </a:t>
            </a:r>
          </a:p>
          <a:p>
            <a:r>
              <a:rPr lang="ru-RU" sz="2400" b="1" dirty="0" smtClean="0"/>
              <a:t>расплетает </a:t>
            </a:r>
          </a:p>
          <a:p>
            <a:r>
              <a:rPr lang="ru-RU" sz="2400" b="1" dirty="0" smtClean="0"/>
              <a:t>двойную </a:t>
            </a:r>
          </a:p>
          <a:p>
            <a:r>
              <a:rPr lang="ru-RU" sz="2400" b="1" dirty="0" smtClean="0"/>
              <a:t>спираль</a:t>
            </a:r>
            <a:endParaRPr lang="uk-UA" sz="2400" b="1" dirty="0"/>
          </a:p>
        </p:txBody>
      </p:sp>
      <p:cxnSp>
        <p:nvCxnSpPr>
          <p:cNvPr id="24" name="Прямая со стрелкой 23"/>
          <p:cNvCxnSpPr/>
          <p:nvPr/>
        </p:nvCxnSpPr>
        <p:spPr>
          <a:xfrm flipV="1">
            <a:off x="2339752" y="3861048"/>
            <a:ext cx="1152128" cy="72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39752" y="5229200"/>
            <a:ext cx="2812629" cy="1200329"/>
          </a:xfrm>
          <a:prstGeom prst="rect">
            <a:avLst/>
          </a:prstGeom>
          <a:noFill/>
        </p:spPr>
        <p:txBody>
          <a:bodyPr wrap="none" rtlCol="0">
            <a:spAutoFit/>
          </a:bodyPr>
          <a:lstStyle/>
          <a:p>
            <a:r>
              <a:rPr lang="ru-RU" sz="2400" b="1" dirty="0" err="1" smtClean="0"/>
              <a:t>ДНК-связывающие</a:t>
            </a:r>
            <a:r>
              <a:rPr lang="ru-RU" sz="2400" b="1" dirty="0" smtClean="0"/>
              <a:t> </a:t>
            </a:r>
          </a:p>
          <a:p>
            <a:r>
              <a:rPr lang="ru-RU" sz="2400" b="1" dirty="0" smtClean="0"/>
              <a:t>белки удерживают </a:t>
            </a:r>
          </a:p>
          <a:p>
            <a:r>
              <a:rPr lang="ru-RU" sz="2400" b="1" dirty="0" smtClean="0"/>
              <a:t>одиночные цепи</a:t>
            </a:r>
            <a:endParaRPr lang="uk-UA" sz="2400" b="1" dirty="0"/>
          </a:p>
        </p:txBody>
      </p:sp>
      <p:sp>
        <p:nvSpPr>
          <p:cNvPr id="27" name="Овал 26"/>
          <p:cNvSpPr/>
          <p:nvPr/>
        </p:nvSpPr>
        <p:spPr>
          <a:xfrm>
            <a:off x="3779912" y="306896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8" name="Овал 27"/>
          <p:cNvSpPr/>
          <p:nvPr/>
        </p:nvSpPr>
        <p:spPr>
          <a:xfrm>
            <a:off x="3779912" y="400506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Овал 22"/>
          <p:cNvSpPr/>
          <p:nvPr/>
        </p:nvSpPr>
        <p:spPr>
          <a:xfrm>
            <a:off x="3995936" y="407707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6" name="Овал 25"/>
          <p:cNvSpPr/>
          <p:nvPr/>
        </p:nvSpPr>
        <p:spPr>
          <a:xfrm>
            <a:off x="3995936" y="299695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29" name="Прямая со стрелкой 28"/>
          <p:cNvCxnSpPr/>
          <p:nvPr/>
        </p:nvCxnSpPr>
        <p:spPr>
          <a:xfrm flipV="1">
            <a:off x="3491880" y="4365104"/>
            <a:ext cx="432048" cy="9361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flipH="1">
            <a:off x="7164288" y="1988840"/>
            <a:ext cx="576064" cy="21602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707904" y="1124744"/>
            <a:ext cx="2513380" cy="1261884"/>
          </a:xfrm>
          <a:prstGeom prst="rect">
            <a:avLst/>
          </a:prstGeom>
          <a:noFill/>
        </p:spPr>
        <p:txBody>
          <a:bodyPr wrap="none" rtlCol="0">
            <a:spAutoFit/>
          </a:bodyPr>
          <a:lstStyle/>
          <a:p>
            <a:r>
              <a:rPr lang="ru-RU" sz="2400" b="1" dirty="0" err="1" smtClean="0"/>
              <a:t>РНК-полимераза</a:t>
            </a:r>
            <a:r>
              <a:rPr lang="ru-RU" sz="2400" b="1" dirty="0" smtClean="0"/>
              <a:t> </a:t>
            </a:r>
          </a:p>
          <a:p>
            <a:r>
              <a:rPr lang="ru-RU" sz="2400" b="1" dirty="0" smtClean="0"/>
              <a:t>синтезирует </a:t>
            </a:r>
          </a:p>
          <a:p>
            <a:r>
              <a:rPr lang="ru-RU" sz="2800" b="1" dirty="0" err="1" smtClean="0"/>
              <a:t>праймер</a:t>
            </a:r>
            <a:endParaRPr lang="uk-UA" sz="2800" b="1" dirty="0"/>
          </a:p>
        </p:txBody>
      </p:sp>
      <p:cxnSp>
        <p:nvCxnSpPr>
          <p:cNvPr id="36" name="Прямая со стрелкой 35"/>
          <p:cNvCxnSpPr/>
          <p:nvPr/>
        </p:nvCxnSpPr>
        <p:spPr>
          <a:xfrm>
            <a:off x="5652120" y="1700808"/>
            <a:ext cx="1728192"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flipV="1">
            <a:off x="4788024" y="2204864"/>
            <a:ext cx="2376264" cy="100811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300192" y="2636912"/>
            <a:ext cx="2724336" cy="1569660"/>
          </a:xfrm>
          <a:prstGeom prst="rect">
            <a:avLst/>
          </a:prstGeom>
          <a:noFill/>
        </p:spPr>
        <p:txBody>
          <a:bodyPr wrap="none" rtlCol="0">
            <a:spAutoFit/>
          </a:bodyPr>
          <a:lstStyle/>
          <a:p>
            <a:r>
              <a:rPr lang="ru-RU" sz="2400" b="1" dirty="0" smtClean="0"/>
              <a:t>ДНК-полимераза </a:t>
            </a:r>
          </a:p>
          <a:p>
            <a:r>
              <a:rPr lang="ru-RU" sz="2400" b="1" dirty="0" smtClean="0"/>
              <a:t>синтезирует </a:t>
            </a:r>
          </a:p>
          <a:p>
            <a:r>
              <a:rPr lang="ru-RU" sz="2400" b="1" dirty="0" err="1" smtClean="0"/>
              <a:t>комплементарную</a:t>
            </a:r>
            <a:endParaRPr lang="ru-RU" sz="2400" b="1" dirty="0" smtClean="0"/>
          </a:p>
          <a:p>
            <a:r>
              <a:rPr lang="ru-RU" sz="2400" b="1" dirty="0" smtClean="0"/>
              <a:t>цепь ДНК</a:t>
            </a:r>
          </a:p>
        </p:txBody>
      </p:sp>
      <p:cxnSp>
        <p:nvCxnSpPr>
          <p:cNvPr id="32" name="Прямая со стрелкой 31"/>
          <p:cNvCxnSpPr/>
          <p:nvPr/>
        </p:nvCxnSpPr>
        <p:spPr>
          <a:xfrm flipH="1" flipV="1">
            <a:off x="5364088" y="3068960"/>
            <a:ext cx="864096"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308304" y="2132856"/>
            <a:ext cx="460382" cy="523220"/>
          </a:xfrm>
          <a:prstGeom prst="rect">
            <a:avLst/>
          </a:prstGeom>
          <a:noFill/>
        </p:spPr>
        <p:txBody>
          <a:bodyPr wrap="none" rtlCol="0">
            <a:spAutoFit/>
          </a:bodyPr>
          <a:lstStyle/>
          <a:p>
            <a:r>
              <a:rPr lang="ru-RU" sz="2800" b="1" dirty="0" smtClean="0"/>
              <a:t>5</a:t>
            </a:r>
            <a:r>
              <a:rPr lang="en-GB" sz="2800" b="1" dirty="0" smtClean="0"/>
              <a:t>’</a:t>
            </a:r>
            <a:endParaRPr lang="uk-UA" sz="2800" b="1" dirty="0"/>
          </a:p>
        </p:txBody>
      </p:sp>
      <p:sp>
        <p:nvSpPr>
          <p:cNvPr id="39" name="TextBox 38"/>
          <p:cNvSpPr txBox="1"/>
          <p:nvPr/>
        </p:nvSpPr>
        <p:spPr>
          <a:xfrm>
            <a:off x="4932040" y="3068960"/>
            <a:ext cx="460382" cy="523220"/>
          </a:xfrm>
          <a:prstGeom prst="rect">
            <a:avLst/>
          </a:prstGeom>
          <a:noFill/>
        </p:spPr>
        <p:txBody>
          <a:bodyPr wrap="none" rtlCol="0">
            <a:spAutoFit/>
          </a:bodyPr>
          <a:lstStyle/>
          <a:p>
            <a:r>
              <a:rPr lang="ru-RU" sz="2800" b="1" dirty="0" smtClean="0"/>
              <a:t>3</a:t>
            </a:r>
            <a:r>
              <a:rPr lang="en-GB" sz="2800" b="1" dirty="0" smtClean="0"/>
              <a:t>’</a:t>
            </a:r>
            <a:endParaRPr lang="uk-UA" sz="2800" b="1" dirty="0"/>
          </a:p>
        </p:txBody>
      </p:sp>
      <p:cxnSp>
        <p:nvCxnSpPr>
          <p:cNvPr id="33" name="Прямая соединительная линия 32"/>
          <p:cNvCxnSpPr/>
          <p:nvPr/>
        </p:nvCxnSpPr>
        <p:spPr>
          <a:xfrm flipH="1" flipV="1">
            <a:off x="4139952" y="3861048"/>
            <a:ext cx="648072" cy="28803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nvCxnSpPr>
        <p:spPr>
          <a:xfrm flipH="1" flipV="1">
            <a:off x="5940152" y="4653136"/>
            <a:ext cx="648072" cy="28803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0" name="Прямая соединительная линия 39"/>
          <p:cNvCxnSpPr/>
          <p:nvPr/>
        </p:nvCxnSpPr>
        <p:spPr>
          <a:xfrm flipH="1" flipV="1">
            <a:off x="4788024" y="4149080"/>
            <a:ext cx="1008112" cy="43204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Прямая соединительная линия 44"/>
          <p:cNvCxnSpPr/>
          <p:nvPr/>
        </p:nvCxnSpPr>
        <p:spPr>
          <a:xfrm flipH="1" flipV="1">
            <a:off x="6588224" y="4941168"/>
            <a:ext cx="936104" cy="36004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812360" y="1772816"/>
            <a:ext cx="1448602" cy="830997"/>
          </a:xfrm>
          <a:prstGeom prst="rect">
            <a:avLst/>
          </a:prstGeom>
          <a:noFill/>
        </p:spPr>
        <p:txBody>
          <a:bodyPr wrap="none" rtlCol="0">
            <a:spAutoFit/>
          </a:bodyPr>
          <a:lstStyle/>
          <a:p>
            <a:r>
              <a:rPr lang="ru-RU" sz="2400" b="1" dirty="0" smtClean="0"/>
              <a:t>Ведущая </a:t>
            </a:r>
          </a:p>
          <a:p>
            <a:r>
              <a:rPr lang="ru-RU" sz="2400" b="1" dirty="0" smtClean="0"/>
              <a:t>нить</a:t>
            </a:r>
            <a:endParaRPr lang="uk-UA" sz="2400" b="1" dirty="0"/>
          </a:p>
        </p:txBody>
      </p:sp>
      <p:sp>
        <p:nvSpPr>
          <p:cNvPr id="58" name="TextBox 57"/>
          <p:cNvSpPr txBox="1"/>
          <p:nvPr/>
        </p:nvSpPr>
        <p:spPr>
          <a:xfrm>
            <a:off x="5508104" y="6021288"/>
            <a:ext cx="3100657" cy="461665"/>
          </a:xfrm>
          <a:prstGeom prst="rect">
            <a:avLst/>
          </a:prstGeom>
          <a:noFill/>
        </p:spPr>
        <p:txBody>
          <a:bodyPr wrap="none" rtlCol="0">
            <a:spAutoFit/>
          </a:bodyPr>
          <a:lstStyle/>
          <a:p>
            <a:r>
              <a:rPr lang="ru-RU" sz="2400" b="1" dirty="0" smtClean="0">
                <a:solidFill>
                  <a:srgbClr val="FF0000"/>
                </a:solidFill>
              </a:rPr>
              <a:t>Запаздывающая нить</a:t>
            </a:r>
            <a:endParaRPr lang="uk-UA" sz="2400" b="1" dirty="0">
              <a:solidFill>
                <a:srgbClr val="FF0000"/>
              </a:solidFill>
            </a:endParaRPr>
          </a:p>
        </p:txBody>
      </p:sp>
      <p:sp>
        <p:nvSpPr>
          <p:cNvPr id="59" name="TextBox 58"/>
          <p:cNvSpPr txBox="1"/>
          <p:nvPr/>
        </p:nvSpPr>
        <p:spPr>
          <a:xfrm>
            <a:off x="6948264" y="4221088"/>
            <a:ext cx="1783822" cy="830997"/>
          </a:xfrm>
          <a:prstGeom prst="rect">
            <a:avLst/>
          </a:prstGeom>
          <a:noFill/>
        </p:spPr>
        <p:txBody>
          <a:bodyPr wrap="none" rtlCol="0">
            <a:spAutoFit/>
          </a:bodyPr>
          <a:lstStyle/>
          <a:p>
            <a:r>
              <a:rPr lang="ru-RU" sz="2400" b="1" dirty="0" smtClean="0">
                <a:solidFill>
                  <a:srgbClr val="FF0000"/>
                </a:solidFill>
              </a:rPr>
              <a:t>Фрагменты </a:t>
            </a:r>
          </a:p>
          <a:p>
            <a:r>
              <a:rPr lang="ru-RU" sz="2400" b="1" dirty="0" err="1" smtClean="0">
                <a:solidFill>
                  <a:srgbClr val="FF0000"/>
                </a:solidFill>
              </a:rPr>
              <a:t>Оказаки</a:t>
            </a:r>
            <a:endParaRPr lang="uk-UA" sz="2400" b="1" dirty="0">
              <a:solidFill>
                <a:srgbClr val="FF0000"/>
              </a:solidFill>
            </a:endParaRPr>
          </a:p>
        </p:txBody>
      </p:sp>
      <p:cxnSp>
        <p:nvCxnSpPr>
          <p:cNvPr id="60" name="Прямая со стрелкой 59"/>
          <p:cNvCxnSpPr/>
          <p:nvPr/>
        </p:nvCxnSpPr>
        <p:spPr>
          <a:xfrm flipH="1">
            <a:off x="5940152" y="4437112"/>
            <a:ext cx="100811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p:nvPr/>
        </p:nvCxnSpPr>
        <p:spPr>
          <a:xfrm flipH="1">
            <a:off x="6804248" y="4509120"/>
            <a:ext cx="144016" cy="50405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4860032" y="3645024"/>
            <a:ext cx="460382" cy="523220"/>
          </a:xfrm>
          <a:prstGeom prst="rect">
            <a:avLst/>
          </a:prstGeom>
          <a:noFill/>
        </p:spPr>
        <p:txBody>
          <a:bodyPr wrap="none" rtlCol="0">
            <a:spAutoFit/>
          </a:bodyPr>
          <a:lstStyle/>
          <a:p>
            <a:r>
              <a:rPr lang="ru-RU" sz="2800" b="1" dirty="0" smtClean="0"/>
              <a:t>5</a:t>
            </a:r>
            <a:r>
              <a:rPr lang="en-GB" sz="2800" b="1" dirty="0" smtClean="0"/>
              <a:t>’</a:t>
            </a:r>
            <a:endParaRPr lang="uk-UA" sz="2800" b="1" dirty="0"/>
          </a:p>
        </p:txBody>
      </p:sp>
      <p:sp>
        <p:nvSpPr>
          <p:cNvPr id="67" name="TextBox 66"/>
          <p:cNvSpPr txBox="1"/>
          <p:nvPr/>
        </p:nvSpPr>
        <p:spPr>
          <a:xfrm>
            <a:off x="5580112" y="4005064"/>
            <a:ext cx="460382" cy="523220"/>
          </a:xfrm>
          <a:prstGeom prst="rect">
            <a:avLst/>
          </a:prstGeom>
          <a:noFill/>
        </p:spPr>
        <p:txBody>
          <a:bodyPr wrap="none" rtlCol="0">
            <a:spAutoFit/>
          </a:bodyPr>
          <a:lstStyle/>
          <a:p>
            <a:r>
              <a:rPr lang="ru-RU" sz="2800" b="1" dirty="0" smtClean="0"/>
              <a:t>3</a:t>
            </a:r>
            <a:r>
              <a:rPr lang="en-GB" sz="2800" b="1" dirty="0" smtClean="0"/>
              <a:t>’</a:t>
            </a:r>
            <a:endParaRPr lang="uk-UA" sz="28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83568" y="3933056"/>
            <a:ext cx="280831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H="1" flipV="1">
            <a:off x="3491880" y="3933056"/>
            <a:ext cx="3960440" cy="158417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683568" y="3501008"/>
            <a:ext cx="280831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H="1">
            <a:off x="3419872" y="1700808"/>
            <a:ext cx="4248472" cy="180020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051720" y="332656"/>
            <a:ext cx="4988802" cy="707886"/>
          </a:xfrm>
          <a:prstGeom prst="rect">
            <a:avLst/>
          </a:prstGeom>
          <a:noFill/>
        </p:spPr>
        <p:txBody>
          <a:bodyPr wrap="none" rtlCol="0">
            <a:spAutoFit/>
          </a:bodyPr>
          <a:lstStyle/>
          <a:p>
            <a:r>
              <a:rPr lang="ru-RU" sz="4000" b="1" dirty="0" err="1" smtClean="0"/>
              <a:t>Репликативная</a:t>
            </a:r>
            <a:r>
              <a:rPr lang="ru-RU" sz="4000" b="1" dirty="0" smtClean="0"/>
              <a:t> вилка</a:t>
            </a:r>
            <a:endParaRPr lang="uk-UA" sz="4000" b="1" dirty="0"/>
          </a:p>
        </p:txBody>
      </p:sp>
      <p:sp>
        <p:nvSpPr>
          <p:cNvPr id="18" name="TextBox 17"/>
          <p:cNvSpPr txBox="1"/>
          <p:nvPr/>
        </p:nvSpPr>
        <p:spPr>
          <a:xfrm>
            <a:off x="251520" y="3140968"/>
            <a:ext cx="460382" cy="523220"/>
          </a:xfrm>
          <a:prstGeom prst="rect">
            <a:avLst/>
          </a:prstGeom>
          <a:noFill/>
        </p:spPr>
        <p:txBody>
          <a:bodyPr wrap="none" rtlCol="0">
            <a:spAutoFit/>
          </a:bodyPr>
          <a:lstStyle/>
          <a:p>
            <a:r>
              <a:rPr lang="ru-RU" sz="2800" b="1" dirty="0" smtClean="0"/>
              <a:t>5</a:t>
            </a:r>
            <a:r>
              <a:rPr lang="en-GB" sz="2800" b="1" dirty="0" smtClean="0"/>
              <a:t>’</a:t>
            </a:r>
            <a:endParaRPr lang="uk-UA" sz="2800" b="1" dirty="0"/>
          </a:p>
        </p:txBody>
      </p:sp>
      <p:sp>
        <p:nvSpPr>
          <p:cNvPr id="19" name="TextBox 18"/>
          <p:cNvSpPr txBox="1"/>
          <p:nvPr/>
        </p:nvSpPr>
        <p:spPr>
          <a:xfrm>
            <a:off x="6948264" y="5589240"/>
            <a:ext cx="460382" cy="523220"/>
          </a:xfrm>
          <a:prstGeom prst="rect">
            <a:avLst/>
          </a:prstGeom>
          <a:noFill/>
        </p:spPr>
        <p:txBody>
          <a:bodyPr wrap="none" rtlCol="0">
            <a:spAutoFit/>
          </a:bodyPr>
          <a:lstStyle/>
          <a:p>
            <a:r>
              <a:rPr lang="ru-RU" sz="2800" b="1" dirty="0" smtClean="0"/>
              <a:t>5</a:t>
            </a:r>
            <a:r>
              <a:rPr lang="en-GB" sz="2800" b="1" dirty="0" smtClean="0"/>
              <a:t>’</a:t>
            </a:r>
            <a:endParaRPr lang="uk-UA" sz="2800" b="1" dirty="0"/>
          </a:p>
        </p:txBody>
      </p:sp>
      <p:sp>
        <p:nvSpPr>
          <p:cNvPr id="20" name="TextBox 19"/>
          <p:cNvSpPr txBox="1"/>
          <p:nvPr/>
        </p:nvSpPr>
        <p:spPr>
          <a:xfrm>
            <a:off x="251520" y="3933056"/>
            <a:ext cx="460382" cy="523220"/>
          </a:xfrm>
          <a:prstGeom prst="rect">
            <a:avLst/>
          </a:prstGeom>
          <a:noFill/>
        </p:spPr>
        <p:txBody>
          <a:bodyPr wrap="none" rtlCol="0">
            <a:spAutoFit/>
          </a:bodyPr>
          <a:lstStyle/>
          <a:p>
            <a:r>
              <a:rPr lang="ru-RU" sz="2800" b="1" dirty="0" smtClean="0"/>
              <a:t>3</a:t>
            </a:r>
            <a:r>
              <a:rPr lang="en-GB" sz="2800" b="1" dirty="0" smtClean="0"/>
              <a:t>’</a:t>
            </a:r>
            <a:endParaRPr lang="uk-UA" sz="2800" b="1" dirty="0"/>
          </a:p>
        </p:txBody>
      </p:sp>
      <p:sp>
        <p:nvSpPr>
          <p:cNvPr id="21" name="TextBox 20"/>
          <p:cNvSpPr txBox="1"/>
          <p:nvPr/>
        </p:nvSpPr>
        <p:spPr>
          <a:xfrm>
            <a:off x="6804248" y="1268760"/>
            <a:ext cx="460382" cy="523220"/>
          </a:xfrm>
          <a:prstGeom prst="rect">
            <a:avLst/>
          </a:prstGeom>
          <a:noFill/>
        </p:spPr>
        <p:txBody>
          <a:bodyPr wrap="none" rtlCol="0">
            <a:spAutoFit/>
          </a:bodyPr>
          <a:lstStyle/>
          <a:p>
            <a:r>
              <a:rPr lang="ru-RU" sz="2800" b="1" dirty="0" smtClean="0"/>
              <a:t>3</a:t>
            </a:r>
            <a:r>
              <a:rPr lang="en-GB" sz="2800" b="1" dirty="0" smtClean="0"/>
              <a:t>’</a:t>
            </a:r>
            <a:endParaRPr lang="uk-UA" sz="2800" b="1" dirty="0"/>
          </a:p>
        </p:txBody>
      </p:sp>
      <p:sp>
        <p:nvSpPr>
          <p:cNvPr id="22" name="TextBox 21"/>
          <p:cNvSpPr txBox="1"/>
          <p:nvPr/>
        </p:nvSpPr>
        <p:spPr>
          <a:xfrm>
            <a:off x="1187624" y="1916832"/>
            <a:ext cx="1754968" cy="1384995"/>
          </a:xfrm>
          <a:prstGeom prst="rect">
            <a:avLst/>
          </a:prstGeom>
          <a:noFill/>
        </p:spPr>
        <p:txBody>
          <a:bodyPr wrap="none" rtlCol="0">
            <a:spAutoFit/>
          </a:bodyPr>
          <a:lstStyle/>
          <a:p>
            <a:r>
              <a:rPr lang="ru-RU" sz="2800" b="1" dirty="0" smtClean="0"/>
              <a:t>Исходная </a:t>
            </a:r>
          </a:p>
          <a:p>
            <a:r>
              <a:rPr lang="ru-RU" sz="2800" b="1" dirty="0" smtClean="0"/>
              <a:t>двойная </a:t>
            </a:r>
          </a:p>
          <a:p>
            <a:r>
              <a:rPr lang="ru-RU" sz="2800" b="1" dirty="0" smtClean="0"/>
              <a:t>цепь ДНК</a:t>
            </a:r>
            <a:endParaRPr lang="uk-UA" sz="2800" b="1" dirty="0"/>
          </a:p>
        </p:txBody>
      </p:sp>
      <p:sp>
        <p:nvSpPr>
          <p:cNvPr id="15" name="Овал 14"/>
          <p:cNvSpPr/>
          <p:nvPr/>
        </p:nvSpPr>
        <p:spPr>
          <a:xfrm>
            <a:off x="3203848" y="2996952"/>
            <a:ext cx="576064" cy="136815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TextBox 15"/>
          <p:cNvSpPr txBox="1"/>
          <p:nvPr/>
        </p:nvSpPr>
        <p:spPr>
          <a:xfrm>
            <a:off x="827584" y="4149080"/>
            <a:ext cx="1728422" cy="1569660"/>
          </a:xfrm>
          <a:prstGeom prst="rect">
            <a:avLst/>
          </a:prstGeom>
          <a:noFill/>
        </p:spPr>
        <p:txBody>
          <a:bodyPr wrap="none" rtlCol="0">
            <a:spAutoFit/>
          </a:bodyPr>
          <a:lstStyle/>
          <a:p>
            <a:r>
              <a:rPr lang="ru-RU" sz="2400" b="1" dirty="0" err="1" smtClean="0"/>
              <a:t>Хеликаза</a:t>
            </a:r>
            <a:r>
              <a:rPr lang="ru-RU" sz="2400" b="1" dirty="0" smtClean="0"/>
              <a:t> </a:t>
            </a:r>
          </a:p>
          <a:p>
            <a:r>
              <a:rPr lang="ru-RU" sz="2400" b="1" dirty="0" smtClean="0"/>
              <a:t>расплетает </a:t>
            </a:r>
          </a:p>
          <a:p>
            <a:r>
              <a:rPr lang="ru-RU" sz="2400" b="1" dirty="0" smtClean="0"/>
              <a:t>двойную </a:t>
            </a:r>
          </a:p>
          <a:p>
            <a:r>
              <a:rPr lang="ru-RU" sz="2400" b="1" dirty="0" smtClean="0"/>
              <a:t>спираль</a:t>
            </a:r>
            <a:endParaRPr lang="uk-UA" sz="2400" b="1" dirty="0"/>
          </a:p>
        </p:txBody>
      </p:sp>
      <p:cxnSp>
        <p:nvCxnSpPr>
          <p:cNvPr id="24" name="Прямая со стрелкой 23"/>
          <p:cNvCxnSpPr/>
          <p:nvPr/>
        </p:nvCxnSpPr>
        <p:spPr>
          <a:xfrm flipV="1">
            <a:off x="2339752" y="3861048"/>
            <a:ext cx="1152128" cy="7200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39752" y="5229200"/>
            <a:ext cx="2812629" cy="1200329"/>
          </a:xfrm>
          <a:prstGeom prst="rect">
            <a:avLst/>
          </a:prstGeom>
          <a:noFill/>
        </p:spPr>
        <p:txBody>
          <a:bodyPr wrap="none" rtlCol="0">
            <a:spAutoFit/>
          </a:bodyPr>
          <a:lstStyle/>
          <a:p>
            <a:r>
              <a:rPr lang="ru-RU" sz="2400" b="1" dirty="0" err="1" smtClean="0"/>
              <a:t>ДНК-связывающие</a:t>
            </a:r>
            <a:r>
              <a:rPr lang="ru-RU" sz="2400" b="1" dirty="0" smtClean="0"/>
              <a:t> </a:t>
            </a:r>
          </a:p>
          <a:p>
            <a:r>
              <a:rPr lang="ru-RU" sz="2400" b="1" dirty="0" smtClean="0"/>
              <a:t>белки удерживают </a:t>
            </a:r>
          </a:p>
          <a:p>
            <a:r>
              <a:rPr lang="ru-RU" sz="2400" b="1" dirty="0" smtClean="0"/>
              <a:t>одиночные цепи</a:t>
            </a:r>
            <a:endParaRPr lang="uk-UA" sz="2400" b="1" dirty="0"/>
          </a:p>
        </p:txBody>
      </p:sp>
      <p:sp>
        <p:nvSpPr>
          <p:cNvPr id="27" name="Овал 26"/>
          <p:cNvSpPr/>
          <p:nvPr/>
        </p:nvSpPr>
        <p:spPr>
          <a:xfrm>
            <a:off x="3779912" y="3068960"/>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8" name="Овал 27"/>
          <p:cNvSpPr/>
          <p:nvPr/>
        </p:nvSpPr>
        <p:spPr>
          <a:xfrm>
            <a:off x="3779912" y="4005064"/>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Овал 22"/>
          <p:cNvSpPr/>
          <p:nvPr/>
        </p:nvSpPr>
        <p:spPr>
          <a:xfrm>
            <a:off x="3995936" y="407707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6" name="Овал 25"/>
          <p:cNvSpPr/>
          <p:nvPr/>
        </p:nvSpPr>
        <p:spPr>
          <a:xfrm>
            <a:off x="3995936" y="299695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29" name="Прямая со стрелкой 28"/>
          <p:cNvCxnSpPr/>
          <p:nvPr/>
        </p:nvCxnSpPr>
        <p:spPr>
          <a:xfrm flipV="1">
            <a:off x="3491880" y="4365104"/>
            <a:ext cx="432048" cy="93610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nvCxnSpPr>
        <p:spPr>
          <a:xfrm flipH="1">
            <a:off x="7164288" y="1988840"/>
            <a:ext cx="576064" cy="21602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707904" y="1124744"/>
            <a:ext cx="2513380" cy="1261884"/>
          </a:xfrm>
          <a:prstGeom prst="rect">
            <a:avLst/>
          </a:prstGeom>
          <a:noFill/>
        </p:spPr>
        <p:txBody>
          <a:bodyPr wrap="none" rtlCol="0">
            <a:spAutoFit/>
          </a:bodyPr>
          <a:lstStyle/>
          <a:p>
            <a:r>
              <a:rPr lang="ru-RU" sz="2400" b="1" dirty="0" err="1" smtClean="0"/>
              <a:t>РНК-полимераза</a:t>
            </a:r>
            <a:r>
              <a:rPr lang="ru-RU" sz="2400" b="1" dirty="0" smtClean="0"/>
              <a:t> </a:t>
            </a:r>
          </a:p>
          <a:p>
            <a:r>
              <a:rPr lang="ru-RU" sz="2400" b="1" dirty="0" smtClean="0"/>
              <a:t>синтезирует </a:t>
            </a:r>
          </a:p>
          <a:p>
            <a:r>
              <a:rPr lang="ru-RU" sz="2800" b="1" dirty="0" err="1" smtClean="0"/>
              <a:t>праймер</a:t>
            </a:r>
            <a:endParaRPr lang="uk-UA" sz="2800" b="1" dirty="0"/>
          </a:p>
        </p:txBody>
      </p:sp>
      <p:cxnSp>
        <p:nvCxnSpPr>
          <p:cNvPr id="36" name="Прямая со стрелкой 35"/>
          <p:cNvCxnSpPr/>
          <p:nvPr/>
        </p:nvCxnSpPr>
        <p:spPr>
          <a:xfrm>
            <a:off x="5652120" y="1700808"/>
            <a:ext cx="1728192" cy="36004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единительная линия 40"/>
          <p:cNvCxnSpPr/>
          <p:nvPr/>
        </p:nvCxnSpPr>
        <p:spPr>
          <a:xfrm flipV="1">
            <a:off x="4788024" y="2204864"/>
            <a:ext cx="2376264" cy="100811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300192" y="2636912"/>
            <a:ext cx="2724336" cy="1569660"/>
          </a:xfrm>
          <a:prstGeom prst="rect">
            <a:avLst/>
          </a:prstGeom>
          <a:noFill/>
        </p:spPr>
        <p:txBody>
          <a:bodyPr wrap="none" rtlCol="0">
            <a:spAutoFit/>
          </a:bodyPr>
          <a:lstStyle/>
          <a:p>
            <a:r>
              <a:rPr lang="ru-RU" sz="2400" b="1" dirty="0" smtClean="0"/>
              <a:t>ДНК-полимераза </a:t>
            </a:r>
          </a:p>
          <a:p>
            <a:r>
              <a:rPr lang="ru-RU" sz="2400" b="1" dirty="0" smtClean="0"/>
              <a:t>синтезирует </a:t>
            </a:r>
          </a:p>
          <a:p>
            <a:r>
              <a:rPr lang="ru-RU" sz="2400" b="1" dirty="0" err="1" smtClean="0"/>
              <a:t>комплементарную</a:t>
            </a:r>
            <a:endParaRPr lang="ru-RU" sz="2400" b="1" dirty="0" smtClean="0"/>
          </a:p>
          <a:p>
            <a:r>
              <a:rPr lang="ru-RU" sz="2400" b="1" dirty="0" smtClean="0"/>
              <a:t>цепь ДНК</a:t>
            </a:r>
          </a:p>
        </p:txBody>
      </p:sp>
      <p:cxnSp>
        <p:nvCxnSpPr>
          <p:cNvPr id="32" name="Прямая со стрелкой 31"/>
          <p:cNvCxnSpPr/>
          <p:nvPr/>
        </p:nvCxnSpPr>
        <p:spPr>
          <a:xfrm flipH="1" flipV="1">
            <a:off x="5364088" y="3068960"/>
            <a:ext cx="864096"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308304" y="2132856"/>
            <a:ext cx="460382" cy="523220"/>
          </a:xfrm>
          <a:prstGeom prst="rect">
            <a:avLst/>
          </a:prstGeom>
          <a:noFill/>
        </p:spPr>
        <p:txBody>
          <a:bodyPr wrap="none" rtlCol="0">
            <a:spAutoFit/>
          </a:bodyPr>
          <a:lstStyle/>
          <a:p>
            <a:r>
              <a:rPr lang="ru-RU" sz="2800" b="1" dirty="0" smtClean="0"/>
              <a:t>5</a:t>
            </a:r>
            <a:r>
              <a:rPr lang="en-GB" sz="2800" b="1" dirty="0" smtClean="0"/>
              <a:t>’</a:t>
            </a:r>
            <a:endParaRPr lang="uk-UA" sz="2800" b="1" dirty="0"/>
          </a:p>
        </p:txBody>
      </p:sp>
      <p:sp>
        <p:nvSpPr>
          <p:cNvPr id="39" name="TextBox 38"/>
          <p:cNvSpPr txBox="1"/>
          <p:nvPr/>
        </p:nvSpPr>
        <p:spPr>
          <a:xfrm>
            <a:off x="4932040" y="3068960"/>
            <a:ext cx="460382" cy="523220"/>
          </a:xfrm>
          <a:prstGeom prst="rect">
            <a:avLst/>
          </a:prstGeom>
          <a:noFill/>
        </p:spPr>
        <p:txBody>
          <a:bodyPr wrap="none" rtlCol="0">
            <a:spAutoFit/>
          </a:bodyPr>
          <a:lstStyle/>
          <a:p>
            <a:r>
              <a:rPr lang="ru-RU" sz="2800" b="1" dirty="0" smtClean="0"/>
              <a:t>3</a:t>
            </a:r>
            <a:r>
              <a:rPr lang="en-GB" sz="2800" b="1" dirty="0" smtClean="0"/>
              <a:t>’</a:t>
            </a:r>
            <a:endParaRPr lang="uk-UA" sz="2800" b="1" dirty="0"/>
          </a:p>
        </p:txBody>
      </p:sp>
      <p:cxnSp>
        <p:nvCxnSpPr>
          <p:cNvPr id="40" name="Прямая соединительная линия 39"/>
          <p:cNvCxnSpPr/>
          <p:nvPr/>
        </p:nvCxnSpPr>
        <p:spPr>
          <a:xfrm flipH="1" flipV="1">
            <a:off x="4499992" y="4005064"/>
            <a:ext cx="2952328" cy="1224136"/>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7812360" y="1772816"/>
            <a:ext cx="1448602" cy="830997"/>
          </a:xfrm>
          <a:prstGeom prst="rect">
            <a:avLst/>
          </a:prstGeom>
          <a:noFill/>
        </p:spPr>
        <p:txBody>
          <a:bodyPr wrap="none" rtlCol="0">
            <a:spAutoFit/>
          </a:bodyPr>
          <a:lstStyle/>
          <a:p>
            <a:r>
              <a:rPr lang="ru-RU" sz="2400" b="1" dirty="0" smtClean="0"/>
              <a:t>Ведущая </a:t>
            </a:r>
          </a:p>
          <a:p>
            <a:r>
              <a:rPr lang="ru-RU" sz="2400" b="1" dirty="0" smtClean="0"/>
              <a:t>нить</a:t>
            </a:r>
            <a:endParaRPr lang="uk-UA" sz="2400" b="1" dirty="0"/>
          </a:p>
        </p:txBody>
      </p:sp>
      <p:sp>
        <p:nvSpPr>
          <p:cNvPr id="58" name="TextBox 57"/>
          <p:cNvSpPr txBox="1"/>
          <p:nvPr/>
        </p:nvSpPr>
        <p:spPr>
          <a:xfrm>
            <a:off x="5508104" y="6021288"/>
            <a:ext cx="3100657" cy="461665"/>
          </a:xfrm>
          <a:prstGeom prst="rect">
            <a:avLst/>
          </a:prstGeom>
          <a:noFill/>
        </p:spPr>
        <p:txBody>
          <a:bodyPr wrap="none" rtlCol="0">
            <a:spAutoFit/>
          </a:bodyPr>
          <a:lstStyle/>
          <a:p>
            <a:r>
              <a:rPr lang="ru-RU" sz="2400" b="1" dirty="0" smtClean="0"/>
              <a:t>Запаздывающая нить</a:t>
            </a:r>
            <a:endParaRPr lang="uk-UA" sz="2400" b="1" dirty="0"/>
          </a:p>
        </p:txBody>
      </p:sp>
      <p:sp>
        <p:nvSpPr>
          <p:cNvPr id="43" name="TextBox 42"/>
          <p:cNvSpPr txBox="1"/>
          <p:nvPr/>
        </p:nvSpPr>
        <p:spPr>
          <a:xfrm>
            <a:off x="7381365" y="4221088"/>
            <a:ext cx="1799147" cy="1569660"/>
          </a:xfrm>
          <a:prstGeom prst="rect">
            <a:avLst/>
          </a:prstGeom>
          <a:noFill/>
        </p:spPr>
        <p:txBody>
          <a:bodyPr wrap="none" rtlCol="0">
            <a:spAutoFit/>
          </a:bodyPr>
          <a:lstStyle/>
          <a:p>
            <a:r>
              <a:rPr lang="ru-RU" sz="2400" b="1" dirty="0" err="1" smtClean="0">
                <a:solidFill>
                  <a:srgbClr val="FF0000"/>
                </a:solidFill>
              </a:rPr>
              <a:t>ДНК-лигаза</a:t>
            </a:r>
            <a:r>
              <a:rPr lang="ru-RU" sz="2400" b="1" dirty="0" smtClean="0">
                <a:solidFill>
                  <a:srgbClr val="FF0000"/>
                </a:solidFill>
              </a:rPr>
              <a:t> </a:t>
            </a:r>
          </a:p>
          <a:p>
            <a:r>
              <a:rPr lang="ru-RU" sz="2400" b="1" dirty="0" smtClean="0"/>
              <a:t>сшивает </a:t>
            </a:r>
          </a:p>
          <a:p>
            <a:r>
              <a:rPr lang="ru-RU" sz="2400" b="1" dirty="0" smtClean="0"/>
              <a:t>фрагменты </a:t>
            </a:r>
          </a:p>
          <a:p>
            <a:r>
              <a:rPr lang="ru-RU" sz="2400" b="1" dirty="0" err="1" smtClean="0"/>
              <a:t>Оказаки</a:t>
            </a:r>
            <a:r>
              <a:rPr lang="ru-RU" sz="2400" b="1" dirty="0" smtClean="0"/>
              <a:t> </a:t>
            </a:r>
          </a:p>
        </p:txBody>
      </p:sp>
      <p:cxnSp>
        <p:nvCxnSpPr>
          <p:cNvPr id="46" name="Прямая со стрелкой 45"/>
          <p:cNvCxnSpPr/>
          <p:nvPr/>
        </p:nvCxnSpPr>
        <p:spPr>
          <a:xfrm flipH="1">
            <a:off x="5940152" y="4437112"/>
            <a:ext cx="144016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860032" y="3645024"/>
            <a:ext cx="460382" cy="523220"/>
          </a:xfrm>
          <a:prstGeom prst="rect">
            <a:avLst/>
          </a:prstGeom>
          <a:noFill/>
        </p:spPr>
        <p:txBody>
          <a:bodyPr wrap="none" rtlCol="0">
            <a:spAutoFit/>
          </a:bodyPr>
          <a:lstStyle/>
          <a:p>
            <a:r>
              <a:rPr lang="ru-RU" sz="2800" b="1" dirty="0" smtClean="0"/>
              <a:t>5</a:t>
            </a:r>
            <a:r>
              <a:rPr lang="en-GB" sz="2800" b="1" dirty="0" smtClean="0"/>
              <a:t>’</a:t>
            </a:r>
            <a:endParaRPr lang="uk-UA" sz="2800" b="1" dirty="0"/>
          </a:p>
        </p:txBody>
      </p:sp>
      <p:sp>
        <p:nvSpPr>
          <p:cNvPr id="49" name="TextBox 48"/>
          <p:cNvSpPr txBox="1"/>
          <p:nvPr/>
        </p:nvSpPr>
        <p:spPr>
          <a:xfrm>
            <a:off x="6876256" y="4561964"/>
            <a:ext cx="460382" cy="523220"/>
          </a:xfrm>
          <a:prstGeom prst="rect">
            <a:avLst/>
          </a:prstGeom>
          <a:noFill/>
        </p:spPr>
        <p:txBody>
          <a:bodyPr wrap="none" rtlCol="0">
            <a:spAutoFit/>
          </a:bodyPr>
          <a:lstStyle/>
          <a:p>
            <a:r>
              <a:rPr lang="ru-RU" sz="2800" b="1" dirty="0" smtClean="0"/>
              <a:t>3</a:t>
            </a:r>
            <a:r>
              <a:rPr lang="en-GB" sz="2800" b="1" dirty="0" smtClean="0"/>
              <a:t>’</a:t>
            </a:r>
            <a:endParaRPr lang="uk-UA" sz="28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467544" y="1844824"/>
            <a:ext cx="8093230" cy="1315308"/>
            <a:chOff x="251520" y="3140968"/>
            <a:chExt cx="8093230" cy="1315308"/>
          </a:xfrm>
        </p:grpSpPr>
        <p:cxnSp>
          <p:nvCxnSpPr>
            <p:cNvPr id="4" name="Прямая соединительная линия 3"/>
            <p:cNvCxnSpPr/>
            <p:nvPr/>
          </p:nvCxnSpPr>
          <p:spPr>
            <a:xfrm>
              <a:off x="683568" y="3933056"/>
              <a:ext cx="280831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p:cNvCxnSpPr/>
            <p:nvPr/>
          </p:nvCxnSpPr>
          <p:spPr>
            <a:xfrm flipH="1">
              <a:off x="3491880" y="3933056"/>
              <a:ext cx="424847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683568" y="3501008"/>
              <a:ext cx="280831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H="1">
              <a:off x="3419872" y="3501008"/>
              <a:ext cx="432048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51520" y="3140968"/>
              <a:ext cx="460382" cy="523220"/>
            </a:xfrm>
            <a:prstGeom prst="rect">
              <a:avLst/>
            </a:prstGeom>
            <a:noFill/>
          </p:spPr>
          <p:txBody>
            <a:bodyPr wrap="none" rtlCol="0">
              <a:spAutoFit/>
            </a:bodyPr>
            <a:lstStyle/>
            <a:p>
              <a:r>
                <a:rPr lang="ru-RU" sz="2800" b="1" dirty="0" smtClean="0"/>
                <a:t>5</a:t>
              </a:r>
              <a:r>
                <a:rPr lang="en-GB" sz="2800" b="1" dirty="0" smtClean="0"/>
                <a:t>’</a:t>
              </a:r>
              <a:endParaRPr lang="uk-UA" sz="2800" b="1" dirty="0"/>
            </a:p>
          </p:txBody>
        </p:sp>
        <p:sp>
          <p:nvSpPr>
            <p:cNvPr id="19" name="TextBox 18"/>
            <p:cNvSpPr txBox="1"/>
            <p:nvPr/>
          </p:nvSpPr>
          <p:spPr>
            <a:xfrm>
              <a:off x="7884368" y="3861048"/>
              <a:ext cx="460382" cy="523220"/>
            </a:xfrm>
            <a:prstGeom prst="rect">
              <a:avLst/>
            </a:prstGeom>
            <a:noFill/>
          </p:spPr>
          <p:txBody>
            <a:bodyPr wrap="none" rtlCol="0">
              <a:spAutoFit/>
            </a:bodyPr>
            <a:lstStyle/>
            <a:p>
              <a:r>
                <a:rPr lang="ru-RU" sz="2800" b="1" dirty="0" smtClean="0"/>
                <a:t>5</a:t>
              </a:r>
              <a:r>
                <a:rPr lang="en-GB" sz="2800" b="1" dirty="0" smtClean="0"/>
                <a:t>’</a:t>
              </a:r>
              <a:endParaRPr lang="uk-UA" sz="2800" b="1" dirty="0"/>
            </a:p>
          </p:txBody>
        </p:sp>
        <p:sp>
          <p:nvSpPr>
            <p:cNvPr id="20" name="TextBox 19"/>
            <p:cNvSpPr txBox="1"/>
            <p:nvPr/>
          </p:nvSpPr>
          <p:spPr>
            <a:xfrm>
              <a:off x="251520" y="3933056"/>
              <a:ext cx="460382" cy="523220"/>
            </a:xfrm>
            <a:prstGeom prst="rect">
              <a:avLst/>
            </a:prstGeom>
            <a:noFill/>
          </p:spPr>
          <p:txBody>
            <a:bodyPr wrap="none" rtlCol="0">
              <a:spAutoFit/>
            </a:bodyPr>
            <a:lstStyle/>
            <a:p>
              <a:r>
                <a:rPr lang="ru-RU" sz="2800" b="1" dirty="0" smtClean="0"/>
                <a:t>3</a:t>
              </a:r>
              <a:r>
                <a:rPr lang="en-GB" sz="2800" b="1" dirty="0" smtClean="0"/>
                <a:t>’</a:t>
              </a:r>
              <a:endParaRPr lang="uk-UA" sz="2800" b="1" dirty="0"/>
            </a:p>
          </p:txBody>
        </p:sp>
        <p:sp>
          <p:nvSpPr>
            <p:cNvPr id="21" name="TextBox 20"/>
            <p:cNvSpPr txBox="1"/>
            <p:nvPr/>
          </p:nvSpPr>
          <p:spPr>
            <a:xfrm>
              <a:off x="7884368" y="3140968"/>
              <a:ext cx="460382" cy="523220"/>
            </a:xfrm>
            <a:prstGeom prst="rect">
              <a:avLst/>
            </a:prstGeom>
            <a:noFill/>
          </p:spPr>
          <p:txBody>
            <a:bodyPr wrap="none" rtlCol="0">
              <a:spAutoFit/>
            </a:bodyPr>
            <a:lstStyle/>
            <a:p>
              <a:r>
                <a:rPr lang="ru-RU" sz="2800" b="1" dirty="0" smtClean="0"/>
                <a:t>3</a:t>
              </a:r>
              <a:r>
                <a:rPr lang="en-GB" sz="2800" b="1" dirty="0" smtClean="0"/>
                <a:t>’</a:t>
              </a:r>
              <a:endParaRPr lang="uk-UA" sz="2800" b="1" dirty="0"/>
            </a:p>
          </p:txBody>
        </p:sp>
      </p:grpSp>
      <p:sp>
        <p:nvSpPr>
          <p:cNvPr id="22" name="TextBox 21"/>
          <p:cNvSpPr txBox="1"/>
          <p:nvPr/>
        </p:nvSpPr>
        <p:spPr>
          <a:xfrm>
            <a:off x="1115616" y="476672"/>
            <a:ext cx="6696744" cy="646331"/>
          </a:xfrm>
          <a:prstGeom prst="rect">
            <a:avLst/>
          </a:prstGeom>
          <a:noFill/>
        </p:spPr>
        <p:txBody>
          <a:bodyPr wrap="square" rtlCol="0">
            <a:spAutoFit/>
          </a:bodyPr>
          <a:lstStyle/>
          <a:p>
            <a:r>
              <a:rPr lang="ru-RU" sz="3600" b="1" dirty="0" smtClean="0"/>
              <a:t>Две копии двойной цепи ДНК</a:t>
            </a:r>
            <a:endParaRPr lang="uk-UA" sz="3600" b="1" dirty="0"/>
          </a:p>
        </p:txBody>
      </p:sp>
      <p:grpSp>
        <p:nvGrpSpPr>
          <p:cNvPr id="14" name="Группа 13"/>
          <p:cNvGrpSpPr/>
          <p:nvPr/>
        </p:nvGrpSpPr>
        <p:grpSpPr>
          <a:xfrm>
            <a:off x="539552" y="3861048"/>
            <a:ext cx="8093230" cy="1315308"/>
            <a:chOff x="251520" y="3140968"/>
            <a:chExt cx="8093230" cy="1315308"/>
          </a:xfrm>
        </p:grpSpPr>
        <p:cxnSp>
          <p:nvCxnSpPr>
            <p:cNvPr id="15" name="Прямая соединительная линия 14"/>
            <p:cNvCxnSpPr/>
            <p:nvPr/>
          </p:nvCxnSpPr>
          <p:spPr>
            <a:xfrm>
              <a:off x="683568" y="3933056"/>
              <a:ext cx="280831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flipH="1">
              <a:off x="3491880" y="3933056"/>
              <a:ext cx="424847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nvCxnSpPr>
          <p:spPr>
            <a:xfrm>
              <a:off x="683568" y="3501008"/>
              <a:ext cx="280831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flipH="1">
              <a:off x="3419872" y="3501008"/>
              <a:ext cx="432048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51520" y="3140968"/>
              <a:ext cx="460382" cy="523220"/>
            </a:xfrm>
            <a:prstGeom prst="rect">
              <a:avLst/>
            </a:prstGeom>
            <a:noFill/>
          </p:spPr>
          <p:txBody>
            <a:bodyPr wrap="none" rtlCol="0">
              <a:spAutoFit/>
            </a:bodyPr>
            <a:lstStyle/>
            <a:p>
              <a:r>
                <a:rPr lang="ru-RU" sz="2800" b="1" dirty="0" smtClean="0"/>
                <a:t>5</a:t>
              </a:r>
              <a:r>
                <a:rPr lang="en-GB" sz="2800" b="1" dirty="0" smtClean="0"/>
                <a:t>’</a:t>
              </a:r>
              <a:endParaRPr lang="uk-UA" sz="2800" b="1" dirty="0"/>
            </a:p>
          </p:txBody>
        </p:sp>
        <p:sp>
          <p:nvSpPr>
            <p:cNvPr id="26" name="TextBox 25"/>
            <p:cNvSpPr txBox="1"/>
            <p:nvPr/>
          </p:nvSpPr>
          <p:spPr>
            <a:xfrm>
              <a:off x="7884368" y="3861048"/>
              <a:ext cx="460382" cy="523220"/>
            </a:xfrm>
            <a:prstGeom prst="rect">
              <a:avLst/>
            </a:prstGeom>
            <a:noFill/>
          </p:spPr>
          <p:txBody>
            <a:bodyPr wrap="none" rtlCol="0">
              <a:spAutoFit/>
            </a:bodyPr>
            <a:lstStyle/>
            <a:p>
              <a:r>
                <a:rPr lang="ru-RU" sz="2800" b="1" dirty="0" smtClean="0"/>
                <a:t>5</a:t>
              </a:r>
              <a:r>
                <a:rPr lang="en-GB" sz="2800" b="1" dirty="0" smtClean="0"/>
                <a:t>’</a:t>
              </a:r>
              <a:endParaRPr lang="uk-UA" sz="2800" b="1" dirty="0"/>
            </a:p>
          </p:txBody>
        </p:sp>
        <p:sp>
          <p:nvSpPr>
            <p:cNvPr id="27" name="TextBox 26"/>
            <p:cNvSpPr txBox="1"/>
            <p:nvPr/>
          </p:nvSpPr>
          <p:spPr>
            <a:xfrm>
              <a:off x="251520" y="3933056"/>
              <a:ext cx="460382" cy="523220"/>
            </a:xfrm>
            <a:prstGeom prst="rect">
              <a:avLst/>
            </a:prstGeom>
            <a:noFill/>
          </p:spPr>
          <p:txBody>
            <a:bodyPr wrap="none" rtlCol="0">
              <a:spAutoFit/>
            </a:bodyPr>
            <a:lstStyle/>
            <a:p>
              <a:r>
                <a:rPr lang="ru-RU" sz="2800" b="1" dirty="0" smtClean="0"/>
                <a:t>3</a:t>
              </a:r>
              <a:r>
                <a:rPr lang="en-GB" sz="2800" b="1" dirty="0" smtClean="0"/>
                <a:t>’</a:t>
              </a:r>
              <a:endParaRPr lang="uk-UA" sz="2800" b="1" dirty="0"/>
            </a:p>
          </p:txBody>
        </p:sp>
        <p:sp>
          <p:nvSpPr>
            <p:cNvPr id="28" name="TextBox 27"/>
            <p:cNvSpPr txBox="1"/>
            <p:nvPr/>
          </p:nvSpPr>
          <p:spPr>
            <a:xfrm>
              <a:off x="7884368" y="3140968"/>
              <a:ext cx="460382" cy="523220"/>
            </a:xfrm>
            <a:prstGeom prst="rect">
              <a:avLst/>
            </a:prstGeom>
            <a:noFill/>
          </p:spPr>
          <p:txBody>
            <a:bodyPr wrap="none" rtlCol="0">
              <a:spAutoFit/>
            </a:bodyPr>
            <a:lstStyle/>
            <a:p>
              <a:r>
                <a:rPr lang="ru-RU" sz="2800" b="1" dirty="0" smtClean="0"/>
                <a:t>3</a:t>
              </a:r>
              <a:r>
                <a:rPr lang="en-GB" sz="2800" b="1" dirty="0" smtClean="0"/>
                <a:t>’</a:t>
              </a:r>
              <a:endParaRPr lang="uk-UA" sz="2800" b="1" dirty="0"/>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biohimija.ru/wp-content/uploads/2010/05/Replikaciya-DNK.gif"/>
          <p:cNvPicPr>
            <a:picLocks noChangeAspect="1" noChangeArrowheads="1"/>
          </p:cNvPicPr>
          <p:nvPr/>
        </p:nvPicPr>
        <p:blipFill>
          <a:blip r:embed="rId2" cstate="print"/>
          <a:srcRect/>
          <a:stretch>
            <a:fillRect/>
          </a:stretch>
        </p:blipFill>
        <p:spPr bwMode="auto">
          <a:xfrm>
            <a:off x="611560" y="1268760"/>
            <a:ext cx="8377041" cy="410445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biochemhelp.com/images/dna-replication-2.png"/>
          <p:cNvPicPr>
            <a:picLocks noChangeAspect="1" noChangeArrowheads="1"/>
          </p:cNvPicPr>
          <p:nvPr/>
        </p:nvPicPr>
        <p:blipFill>
          <a:blip r:embed="rId2" cstate="print">
            <a:lum contrast="30000"/>
          </a:blip>
          <a:srcRect/>
          <a:stretch>
            <a:fillRect/>
          </a:stretch>
        </p:blipFill>
        <p:spPr bwMode="auto">
          <a:xfrm>
            <a:off x="899592" y="1052736"/>
            <a:ext cx="7560840" cy="5537701"/>
          </a:xfrm>
          <a:prstGeom prst="rect">
            <a:avLst/>
          </a:prstGeom>
          <a:noFill/>
        </p:spPr>
      </p:pic>
      <p:sp>
        <p:nvSpPr>
          <p:cNvPr id="3" name="TextBox 2"/>
          <p:cNvSpPr txBox="1"/>
          <p:nvPr/>
        </p:nvSpPr>
        <p:spPr>
          <a:xfrm>
            <a:off x="35496" y="260648"/>
            <a:ext cx="9357883" cy="584775"/>
          </a:xfrm>
          <a:prstGeom prst="rect">
            <a:avLst/>
          </a:prstGeom>
          <a:noFill/>
        </p:spPr>
        <p:txBody>
          <a:bodyPr wrap="none" rtlCol="0">
            <a:spAutoFit/>
          </a:bodyPr>
          <a:lstStyle/>
          <a:p>
            <a:r>
              <a:rPr lang="ru-RU" sz="3200" b="1" dirty="0" smtClean="0"/>
              <a:t>Множественные </a:t>
            </a:r>
            <a:r>
              <a:rPr lang="ru-RU" sz="3200" b="1" dirty="0" err="1" smtClean="0"/>
              <a:t>репликативные</a:t>
            </a:r>
            <a:r>
              <a:rPr lang="ru-RU" sz="3200" b="1" dirty="0" smtClean="0"/>
              <a:t> вилки у эукариот</a:t>
            </a:r>
            <a:endParaRPr lang="uk-UA" sz="32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0332640" y="-1899592"/>
            <a:ext cx="899592" cy="6509474"/>
          </a:xfrm>
          <a:prstGeom prst="rect">
            <a:avLst/>
          </a:prstGeom>
          <a:solidFill>
            <a:srgbClr val="D6DED4"/>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3B5A4A"/>
                </a:solidFill>
                <a:effectLst/>
                <a:latin typeface="Verdana" pitchFamily="34" charset="0"/>
                <a:hlinkClick r:id="rId2"/>
              </a:rPr>
              <a:t>  </a:t>
            </a:r>
            <a:r>
              <a:rPr kumimoji="0" lang="ru-RU" sz="11700" b="0" i="0" u="none" strike="noStrike" cap="none" normalizeH="0" baseline="0" dirty="0" smtClean="0">
                <a:ln>
                  <a:noFill/>
                </a:ln>
                <a:solidFill>
                  <a:srgbClr val="3B5A4A"/>
                </a:solidFill>
                <a:effectLst/>
                <a:latin typeface="Verdana" pitchFamily="34" charset="0"/>
              </a:rPr>
              <a:t> </a:t>
            </a:r>
            <a:r>
              <a:rPr kumimoji="0" lang="ru-RU" sz="900" b="0" i="0" u="none" strike="noStrike" cap="none" normalizeH="0" baseline="0" dirty="0" smtClean="0">
                <a:ln>
                  <a:noFill/>
                </a:ln>
                <a:solidFill>
                  <a:srgbClr val="3B5A4A"/>
                </a:solidFill>
                <a:effectLst/>
                <a:latin typeface="Verdana" pitchFamily="34" charset="0"/>
              </a:rPr>
              <a:t>                                                                       </a:t>
            </a:r>
            <a:r>
              <a:rPr kumimoji="0" lang="ru-RU" sz="900" b="0" i="0" u="none" strike="noStrike" cap="none" normalizeH="0" baseline="0" dirty="0" smtClean="0">
                <a:ln>
                  <a:noFill/>
                </a:ln>
                <a:solidFill>
                  <a:schemeClr val="tx1"/>
                </a:solidFill>
                <a:effectLst/>
                <a:latin typeface="Arial" pitchFamily="34" charset="0"/>
              </a:rPr>
              <a:t/>
            </a:r>
            <a:br>
              <a:rPr kumimoji="0" lang="ru-RU" sz="900" b="0" i="0" u="none" strike="noStrike" cap="none" normalizeH="0" baseline="0" dirty="0" smtClean="0">
                <a:ln>
                  <a:noFill/>
                </a:ln>
                <a:solidFill>
                  <a:schemeClr val="tx1"/>
                </a:solidFill>
                <a:effectLst/>
                <a:latin typeface="Arial" pitchFamily="34" charset="0"/>
              </a:rPr>
            </a:br>
            <a:r>
              <a:rPr kumimoji="0" lang="ru-RU" sz="900" b="0" i="0" u="none" strike="noStrike" cap="none" normalizeH="0" baseline="0" dirty="0" smtClean="0">
                <a:ln>
                  <a:noFill/>
                </a:ln>
                <a:solidFill>
                  <a:srgbClr val="333333"/>
                </a:solidFill>
                <a:effectLst/>
                <a:latin typeface="Verdana" pitchFamily="34" charset="0"/>
              </a:rPr>
              <a:t>Рис. 9.2. В середине репликации бактериальная хромосома выглядит похожей на греческую букву </a:t>
            </a:r>
            <a:r>
              <a:rPr kumimoji="0" lang="ru-RU" sz="900" b="1" i="0" u="none" strike="noStrike" cap="none" normalizeH="0" baseline="0" dirty="0" err="1" smtClean="0">
                <a:ln>
                  <a:noFill/>
                </a:ln>
                <a:solidFill>
                  <a:srgbClr val="333333"/>
                </a:solidFill>
                <a:effectLst/>
                <a:latin typeface="Verdana" pitchFamily="34" charset="0"/>
              </a:rPr>
              <a:t>тета</a:t>
            </a:r>
            <a:r>
              <a:rPr kumimoji="0" lang="ru-RU" sz="900" b="0" i="0" u="none" strike="noStrike" cap="none" normalizeH="0" baseline="0" dirty="0" smtClean="0">
                <a:ln>
                  <a:noFill/>
                </a:ln>
                <a:solidFill>
                  <a:srgbClr val="333333"/>
                </a:solidFill>
                <a:effectLst/>
                <a:latin typeface="Verdana" pitchFamily="34" charset="0"/>
              </a:rPr>
              <a:t>. Пунктирные линии покалывают вновь синтезированную ДНК. </a:t>
            </a:r>
            <a:r>
              <a:rPr kumimoji="0" lang="ru-RU" sz="900" b="0" i="0" u="none" strike="noStrike" cap="none" normalizeH="0" baseline="0" dirty="0" err="1" smtClean="0">
                <a:ln>
                  <a:noFill/>
                </a:ln>
                <a:solidFill>
                  <a:srgbClr val="333333"/>
                </a:solidFill>
                <a:effectLst/>
                <a:latin typeface="Verdana" pitchFamily="34" charset="0"/>
              </a:rPr>
              <a:t>ДНК-гираза</a:t>
            </a:r>
            <a:r>
              <a:rPr kumimoji="0" lang="ru-RU" sz="900" b="0" i="0" u="none" strike="noStrike" cap="none" normalizeH="0" baseline="0" dirty="0" smtClean="0">
                <a:ln>
                  <a:noFill/>
                </a:ln>
                <a:solidFill>
                  <a:srgbClr val="333333"/>
                </a:solidFill>
                <a:effectLst/>
                <a:latin typeface="Verdana" pitchFamily="34" charset="0"/>
              </a:rPr>
              <a:t>, как показано на рис. 9.1, не дает </a:t>
            </a:r>
            <a:r>
              <a:rPr kumimoji="0" lang="ru-RU" sz="900" b="0" i="0" u="none" strike="noStrike" cap="none" normalizeH="0" baseline="0" dirty="0" err="1" smtClean="0">
                <a:ln>
                  <a:noFill/>
                </a:ln>
                <a:solidFill>
                  <a:srgbClr val="333333"/>
                </a:solidFill>
                <a:effectLst/>
                <a:latin typeface="Verdana" pitchFamily="34" charset="0"/>
              </a:rPr>
              <a:t>нереплицированным</a:t>
            </a:r>
            <a:r>
              <a:rPr kumimoji="0" lang="ru-RU" sz="900" b="0" i="0" u="none" strike="noStrike" cap="none" normalizeH="0" baseline="0" dirty="0" smtClean="0">
                <a:ln>
                  <a:noFill/>
                </a:ln>
                <a:solidFill>
                  <a:srgbClr val="333333"/>
                </a:solidFill>
                <a:effectLst/>
                <a:latin typeface="Verdana" pitchFamily="34" charset="0"/>
              </a:rPr>
              <a:t> частям скрутиться, несмотря на их напряжение, вызванное раскручиванием реплицирующейся части хромосомы</a:t>
            </a:r>
            <a:r>
              <a:rPr kumimoji="0" lang="ru-RU" sz="900" b="0" i="0" u="none" strike="noStrike" cap="none" normalizeH="0" baseline="0" dirty="0" smtClean="0">
                <a:ln>
                  <a:noFill/>
                </a:ln>
                <a:solidFill>
                  <a:schemeClr val="tx1"/>
                </a:solidFill>
                <a:effectLst/>
                <a:latin typeface="Arial" pitchFamily="34" charset="0"/>
              </a:rPr>
              <a:t> </a:t>
            </a:r>
            <a:endParaRPr kumimoji="0" lang="ru-RU" sz="900" b="0" i="0" u="none" strike="noStrike" cap="none" normalizeH="0" baseline="0" dirty="0" smtClean="0">
              <a:ln>
                <a:noFill/>
              </a:ln>
              <a:solidFill>
                <a:srgbClr val="3B5A4A"/>
              </a:solidFill>
              <a:effectLst/>
              <a:latin typeface="Verdana" pitchFamily="34" charset="0"/>
            </a:endParaRPr>
          </a:p>
        </p:txBody>
      </p:sp>
      <p:sp>
        <p:nvSpPr>
          <p:cNvPr id="5" name="Прямоугольник 4"/>
          <p:cNvSpPr/>
          <p:nvPr/>
        </p:nvSpPr>
        <p:spPr>
          <a:xfrm>
            <a:off x="9144000" y="2887682"/>
            <a:ext cx="2664296" cy="3970318"/>
          </a:xfrm>
          <a:prstGeom prst="rect">
            <a:avLst/>
          </a:prstGeom>
        </p:spPr>
        <p:txBody>
          <a:bodyPr wrap="square">
            <a:spAutoFit/>
          </a:bodyPr>
          <a:lstStyle/>
          <a:p>
            <a:r>
              <a:rPr lang="ru-RU" sz="1400" dirty="0"/>
              <a:t>Из всех бактерий наиболее изученной, несомненно, до сих пор остается </a:t>
            </a:r>
            <a:r>
              <a:rPr lang="ru-RU" sz="1400" i="1" dirty="0"/>
              <a:t>Е. </a:t>
            </a:r>
            <a:r>
              <a:rPr lang="ru-RU" sz="1400" i="1" dirty="0" err="1"/>
              <a:t>coli</a:t>
            </a:r>
            <a:r>
              <a:rPr lang="ru-RU" sz="1400" dirty="0"/>
              <a:t>. Ученые идентифицировали три ДНК полимеразы у </a:t>
            </a:r>
            <a:r>
              <a:rPr lang="ru-RU" sz="1400" i="1" dirty="0"/>
              <a:t>Е. </a:t>
            </a:r>
            <a:r>
              <a:rPr lang="ru-RU" sz="1400" i="1" dirty="0" err="1"/>
              <a:t>coli</a:t>
            </a:r>
            <a:r>
              <a:rPr lang="ru-RU" sz="1400" dirty="0"/>
              <a:t>, названные (без воображения, но очень просто) </a:t>
            </a:r>
            <a:r>
              <a:rPr lang="ru-RU" sz="1400" dirty="0" err="1"/>
              <a:t>Pol</a:t>
            </a:r>
            <a:r>
              <a:rPr lang="ru-RU" sz="1400" dirty="0"/>
              <a:t> I, </a:t>
            </a:r>
            <a:r>
              <a:rPr lang="ru-RU" sz="1400" dirty="0" err="1"/>
              <a:t>Pol</a:t>
            </a:r>
            <a:r>
              <a:rPr lang="ru-RU" sz="1400" dirty="0"/>
              <a:t> II, </a:t>
            </a:r>
            <a:r>
              <a:rPr lang="ru-RU" sz="1400" dirty="0" err="1"/>
              <a:t>Pol</a:t>
            </a:r>
            <a:r>
              <a:rPr lang="ru-RU" sz="1400" dirty="0"/>
              <a:t> III. </a:t>
            </a:r>
            <a:r>
              <a:rPr lang="ru-RU" sz="1400" dirty="0" err="1"/>
              <a:t>Pol</a:t>
            </a:r>
            <a:r>
              <a:rPr lang="ru-RU" sz="1400" dirty="0"/>
              <a:t> III — это полимераза, которая синтезирует по матрице вторую нить ДНК, то есть дуплицирует ДНК. Полимераза </a:t>
            </a:r>
            <a:r>
              <a:rPr lang="ru-RU" sz="1400" dirty="0" err="1"/>
              <a:t>Pol</a:t>
            </a:r>
            <a:r>
              <a:rPr lang="ru-RU" sz="1400" dirty="0"/>
              <a:t> I заполняет пробелы, оставленные в ДНК полимеразой </a:t>
            </a:r>
            <a:r>
              <a:rPr lang="ru-RU" sz="1400" dirty="0" err="1"/>
              <a:t>Pol</a:t>
            </a:r>
            <a:r>
              <a:rPr lang="ru-RU" sz="1400" dirty="0"/>
              <a:t> III. Фермент </a:t>
            </a:r>
            <a:r>
              <a:rPr lang="ru-RU" sz="1400" dirty="0" err="1"/>
              <a:t>ДНК-лигаза</a:t>
            </a:r>
            <a:r>
              <a:rPr lang="ru-RU" sz="1400" dirty="0"/>
              <a:t> запечатывает любые разрывы в ДНК. А вот функция полимеразы </a:t>
            </a:r>
            <a:r>
              <a:rPr lang="ru-RU" sz="1400" dirty="0" err="1"/>
              <a:t>Pol</a:t>
            </a:r>
            <a:r>
              <a:rPr lang="ru-RU" sz="1400" dirty="0"/>
              <a:t> II остается неизвестной.</a:t>
            </a:r>
          </a:p>
        </p:txBody>
      </p:sp>
      <p:pic>
        <p:nvPicPr>
          <p:cNvPr id="21510" name="Picture 6" descr="http://www.rusdocs.com/wp-content/uploads/2011/04/9-2.jpg"/>
          <p:cNvPicPr>
            <a:picLocks noChangeAspect="1" noChangeArrowheads="1"/>
          </p:cNvPicPr>
          <p:nvPr/>
        </p:nvPicPr>
        <p:blipFill>
          <a:blip r:embed="rId3" cstate="print"/>
          <a:srcRect/>
          <a:stretch>
            <a:fillRect/>
          </a:stretch>
        </p:blipFill>
        <p:spPr bwMode="auto">
          <a:xfrm>
            <a:off x="755576" y="1512605"/>
            <a:ext cx="7373116" cy="4796715"/>
          </a:xfrm>
          <a:prstGeom prst="rect">
            <a:avLst/>
          </a:prstGeom>
          <a:noFill/>
        </p:spPr>
      </p:pic>
      <p:sp>
        <p:nvSpPr>
          <p:cNvPr id="6" name="TextBox 5"/>
          <p:cNvSpPr txBox="1"/>
          <p:nvPr/>
        </p:nvSpPr>
        <p:spPr>
          <a:xfrm>
            <a:off x="1691680" y="332656"/>
            <a:ext cx="5816016" cy="584775"/>
          </a:xfrm>
          <a:prstGeom prst="rect">
            <a:avLst/>
          </a:prstGeom>
          <a:noFill/>
        </p:spPr>
        <p:txBody>
          <a:bodyPr wrap="none" rtlCol="0">
            <a:spAutoFit/>
          </a:bodyPr>
          <a:lstStyle/>
          <a:p>
            <a:r>
              <a:rPr lang="ru-RU" sz="3200" b="1" dirty="0" err="1" smtClean="0"/>
              <a:t>Тет</a:t>
            </a:r>
            <a:r>
              <a:rPr lang="uk-UA" sz="3200" b="1" dirty="0" err="1" smtClean="0"/>
              <a:t>а–репликация</a:t>
            </a:r>
            <a:r>
              <a:rPr lang="uk-UA" sz="3200" b="1" dirty="0" smtClean="0"/>
              <a:t> (</a:t>
            </a:r>
            <a:r>
              <a:rPr lang="uk-UA" sz="3200" b="1" dirty="0" err="1" smtClean="0"/>
              <a:t>прокариоты</a:t>
            </a:r>
            <a:r>
              <a:rPr lang="uk-UA" sz="3200" b="1" dirty="0" smtClean="0"/>
              <a:t>)</a:t>
            </a:r>
            <a:endParaRPr lang="uk-UA" sz="3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tarefer.ru/works/94/100125/pics/image004.jpg"/>
          <p:cNvPicPr>
            <a:picLocks noChangeAspect="1" noChangeArrowheads="1"/>
          </p:cNvPicPr>
          <p:nvPr/>
        </p:nvPicPr>
        <p:blipFill>
          <a:blip r:embed="rId2" cstate="print"/>
          <a:srcRect/>
          <a:stretch>
            <a:fillRect/>
          </a:stretch>
        </p:blipFill>
        <p:spPr bwMode="auto">
          <a:xfrm>
            <a:off x="395536" y="188640"/>
            <a:ext cx="8241324" cy="6336704"/>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9612560" y="-2043608"/>
            <a:ext cx="1440160" cy="9833461"/>
          </a:xfrm>
          <a:prstGeom prst="rect">
            <a:avLst/>
          </a:prstGeom>
          <a:solidFill>
            <a:srgbClr val="D6DED4"/>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333333"/>
                </a:solidFill>
                <a:effectLst/>
                <a:latin typeface="Verdana" pitchFamily="34" charset="0"/>
              </a:rPr>
              <a:t>Сигма-репликация нужна бактерии, когда она передает фрагмент ДНК другой бактерии в процессе конъюгации (подробности будут приведены ниже). Она также имеет место, если поступает команда от заражающего бактерию вируса (фага или бактериофага), который берет на себя контроль клеточных механизмов, чтобы продуцировать копии фага, и нуждается в линейных фрагментах ДНК.</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333333"/>
                </a:solidFill>
                <a:effectLst/>
                <a:latin typeface="Verdana" pitchFamily="34" charset="0"/>
              </a:rPr>
              <a:t>При </a:t>
            </a:r>
            <a:r>
              <a:rPr kumimoji="0" lang="ru-RU" sz="900" b="0" i="0" u="none" strike="noStrike" cap="none" normalizeH="0" baseline="0" dirty="0" err="1" smtClean="0">
                <a:ln>
                  <a:noFill/>
                </a:ln>
                <a:solidFill>
                  <a:srgbClr val="333333"/>
                </a:solidFill>
                <a:effectLst/>
                <a:latin typeface="Verdana" pitchFamily="34" charset="0"/>
              </a:rPr>
              <a:t>сигма-репликации</a:t>
            </a:r>
            <a:r>
              <a:rPr kumimoji="0" lang="ru-RU" sz="900" b="0" i="0" u="none" strike="noStrike" cap="none" normalizeH="0" baseline="0" dirty="0" smtClean="0">
                <a:ln>
                  <a:noFill/>
                </a:ln>
                <a:solidFill>
                  <a:srgbClr val="333333"/>
                </a:solidFill>
                <a:effectLst/>
                <a:latin typeface="Verdana" pitchFamily="34" charset="0"/>
              </a:rPr>
              <a:t> разрезается одна из нитей двойной спирали ДНК, а </a:t>
            </a:r>
            <a:r>
              <a:rPr kumimoji="0" lang="ru-RU" sz="900" b="0" i="0" u="none" strike="noStrike" cap="none" normalizeH="0" baseline="0" dirty="0" err="1" smtClean="0">
                <a:ln>
                  <a:noFill/>
                </a:ln>
                <a:solidFill>
                  <a:srgbClr val="333333"/>
                </a:solidFill>
                <a:effectLst/>
                <a:latin typeface="Verdana" pitchFamily="34" charset="0"/>
              </a:rPr>
              <a:t>геликаза</a:t>
            </a:r>
            <a:r>
              <a:rPr kumimoji="0" lang="ru-RU" sz="900" b="0" i="0" u="none" strike="noStrike" cap="none" normalizeH="0" baseline="0" dirty="0" smtClean="0">
                <a:ln>
                  <a:noFill/>
                </a:ln>
                <a:solidFill>
                  <a:srgbClr val="333333"/>
                </a:solidFill>
                <a:effectLst/>
                <a:latin typeface="Verdana" pitchFamily="34" charset="0"/>
              </a:rPr>
              <a:t> и </a:t>
            </a:r>
            <a:r>
              <a:rPr kumimoji="0" lang="ru-RU" sz="900" b="0" i="0" u="none" strike="noStrike" cap="none" normalizeH="0" baseline="0" dirty="0" err="1" smtClean="0">
                <a:ln>
                  <a:noFill/>
                </a:ln>
                <a:solidFill>
                  <a:srgbClr val="333333"/>
                </a:solidFill>
                <a:effectLst/>
                <a:latin typeface="Verdana" pitchFamily="34" charset="0"/>
              </a:rPr>
              <a:t>ССБ-белки</a:t>
            </a:r>
            <a:r>
              <a:rPr kumimoji="0" lang="ru-RU" sz="900" b="0" i="0" u="none" strike="noStrike" cap="none" normalizeH="0" baseline="0" dirty="0" smtClean="0">
                <a:ln>
                  <a:noFill/>
                </a:ln>
                <a:solidFill>
                  <a:srgbClr val="333333"/>
                </a:solidFill>
                <a:effectLst/>
                <a:latin typeface="Verdana" pitchFamily="34" charset="0"/>
              </a:rPr>
              <a:t> стабилизируют репликационную вилку в этом месте. Во время репликации ведущей нити матрица отстающей нити смещается и реплицируется в виде коротких </a:t>
            </a:r>
            <a:r>
              <a:rPr kumimoji="0" lang="ru-RU" sz="900" b="1" i="0" u="none" strike="noStrike" cap="none" normalizeH="0" baseline="0" dirty="0" smtClean="0">
                <a:ln>
                  <a:noFill/>
                </a:ln>
                <a:solidFill>
                  <a:srgbClr val="333333"/>
                </a:solidFill>
                <a:effectLst/>
                <a:latin typeface="Verdana" pitchFamily="34" charset="0"/>
              </a:rPr>
              <a:t>фрагментов </a:t>
            </a:r>
            <a:r>
              <a:rPr kumimoji="0" lang="ru-RU" sz="900" b="1" i="0" u="none" strike="noStrike" cap="none" normalizeH="0" baseline="0" dirty="0" err="1" smtClean="0">
                <a:ln>
                  <a:noFill/>
                </a:ln>
                <a:solidFill>
                  <a:srgbClr val="333333"/>
                </a:solidFill>
                <a:effectLst/>
                <a:latin typeface="Verdana" pitchFamily="34" charset="0"/>
              </a:rPr>
              <a:t>Оказаки</a:t>
            </a:r>
            <a:r>
              <a:rPr kumimoji="0" lang="ru-RU" sz="900" b="0" i="0" u="none" strike="noStrike" cap="none" normalizeH="0" baseline="0" dirty="0" smtClean="0">
                <a:ln>
                  <a:noFill/>
                </a:ln>
                <a:solidFill>
                  <a:srgbClr val="333333"/>
                </a:solidFill>
                <a:effectLst/>
                <a:latin typeface="Verdana" pitchFamily="34" charset="0"/>
              </a:rPr>
              <a:t>(как описано в главе 3). Репликация происходит так же, как репликация линейной ДНК у эукариот. В результате образуется кольцо с линейным хвостом (рис. 9.3).</a:t>
            </a:r>
            <a:endParaRPr kumimoji="0" lang="ru-RU"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3B5A4A"/>
                </a:solidFill>
                <a:effectLst/>
                <a:latin typeface="Verdana" pitchFamily="34" charset="0"/>
                <a:hlinkClick r:id="rId2"/>
              </a:rPr>
              <a:t>  </a:t>
            </a:r>
            <a:r>
              <a:rPr kumimoji="0" lang="ru-RU" sz="18000" b="0" i="0" u="none" strike="noStrike" cap="none" normalizeH="0" baseline="0" dirty="0" smtClean="0">
                <a:ln>
                  <a:noFill/>
                </a:ln>
                <a:solidFill>
                  <a:srgbClr val="3B5A4A"/>
                </a:solidFill>
                <a:effectLst/>
                <a:latin typeface="Verdana" pitchFamily="34" charset="0"/>
              </a:rPr>
              <a:t> </a:t>
            </a:r>
            <a:r>
              <a:rPr kumimoji="0" lang="ru-RU" sz="900" b="0" i="0" u="none" strike="noStrike" cap="none" normalizeH="0" baseline="0" dirty="0" smtClean="0">
                <a:ln>
                  <a:noFill/>
                </a:ln>
                <a:solidFill>
                  <a:srgbClr val="3B5A4A"/>
                </a:solidFill>
                <a:effectLst/>
                <a:latin typeface="Verdana" pitchFamily="34" charset="0"/>
              </a:rPr>
              <a:t>                                              </a:t>
            </a:r>
            <a:endParaRPr kumimoji="0" lang="ru-RU" sz="900" b="0" i="0" u="none" strike="noStrike" cap="none" normalizeH="0" baseline="0" dirty="0" smtClean="0">
              <a:ln>
                <a:noFill/>
              </a:ln>
              <a:solidFill>
                <a:srgbClr val="333333"/>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333333"/>
                </a:solidFill>
                <a:effectLst/>
                <a:latin typeface="Verdana" pitchFamily="34" charset="0"/>
              </a:rPr>
              <a:t>Рис. 9.3. Когда бактерии нужно создать фрагмент линейной ДНК, она использует </a:t>
            </a:r>
            <a:r>
              <a:rPr kumimoji="0" lang="ru-RU" sz="900" b="0" i="0" u="none" strike="noStrike" cap="none" normalizeH="0" baseline="0" dirty="0" err="1" smtClean="0">
                <a:ln>
                  <a:noFill/>
                </a:ln>
                <a:solidFill>
                  <a:srgbClr val="333333"/>
                </a:solidFill>
                <a:effectLst/>
                <a:latin typeface="Verdana" pitchFamily="34" charset="0"/>
              </a:rPr>
              <a:t>сигма-репликацию</a:t>
            </a:r>
            <a:r>
              <a:rPr kumimoji="0" lang="ru-RU" sz="900" b="0" i="0" u="none" strike="noStrike" cap="none" normalizeH="0" baseline="0" dirty="0" smtClean="0">
                <a:ln>
                  <a:noFill/>
                </a:ln>
                <a:solidFill>
                  <a:srgbClr val="333333"/>
                </a:solidFill>
                <a:effectLst/>
                <a:latin typeface="Verdana" pitchFamily="34" charset="0"/>
              </a:rPr>
              <a:t>, иногда называющуюся репликацией по типу катящегося кольца</a:t>
            </a:r>
            <a:endParaRPr kumimoji="0" lang="ru-RU" sz="900" b="0" i="0" u="none" strike="noStrike" cap="none" normalizeH="0" baseline="0" dirty="0" smtClean="0">
              <a:ln>
                <a:noFill/>
              </a:ln>
              <a:solidFill>
                <a:srgbClr val="3B5A4A"/>
              </a:solidFill>
              <a:effectLst/>
              <a:latin typeface="Verdana" pitchFamily="34" charset="0"/>
            </a:endParaRPr>
          </a:p>
        </p:txBody>
      </p:sp>
      <p:pic>
        <p:nvPicPr>
          <p:cNvPr id="24580" name="Picture 4" descr="http://www.rusdocs.com/wp-content/uploads/2011/04/9-3.jpg"/>
          <p:cNvPicPr>
            <a:picLocks noChangeAspect="1" noChangeArrowheads="1"/>
          </p:cNvPicPr>
          <p:nvPr/>
        </p:nvPicPr>
        <p:blipFill>
          <a:blip r:embed="rId3" cstate="print">
            <a:lum bright="-10000" contrast="40000"/>
          </a:blip>
          <a:srcRect/>
          <a:stretch>
            <a:fillRect/>
          </a:stretch>
        </p:blipFill>
        <p:spPr bwMode="auto">
          <a:xfrm>
            <a:off x="2627784" y="944616"/>
            <a:ext cx="3744416" cy="5622247"/>
          </a:xfrm>
          <a:prstGeom prst="rect">
            <a:avLst/>
          </a:prstGeom>
          <a:noFill/>
        </p:spPr>
      </p:pic>
      <p:sp>
        <p:nvSpPr>
          <p:cNvPr id="4" name="TextBox 3"/>
          <p:cNvSpPr txBox="1"/>
          <p:nvPr/>
        </p:nvSpPr>
        <p:spPr>
          <a:xfrm>
            <a:off x="1691680" y="332656"/>
            <a:ext cx="6256072" cy="584775"/>
          </a:xfrm>
          <a:prstGeom prst="rect">
            <a:avLst/>
          </a:prstGeom>
          <a:noFill/>
        </p:spPr>
        <p:txBody>
          <a:bodyPr wrap="none" rtlCol="0">
            <a:spAutoFit/>
          </a:bodyPr>
          <a:lstStyle/>
          <a:p>
            <a:r>
              <a:rPr lang="uk-UA" sz="3200" b="1" dirty="0" err="1" smtClean="0"/>
              <a:t>Сигма–репликация</a:t>
            </a:r>
            <a:r>
              <a:rPr lang="uk-UA" sz="3200" b="1" dirty="0" smtClean="0"/>
              <a:t> (</a:t>
            </a:r>
            <a:r>
              <a:rPr lang="uk-UA" sz="3200" b="1" dirty="0" err="1" smtClean="0"/>
              <a:t>прокариоты</a:t>
            </a:r>
            <a:r>
              <a:rPr lang="uk-UA" sz="3200" b="1" dirty="0" smtClean="0"/>
              <a:t>)</a:t>
            </a:r>
            <a:endParaRPr lang="uk-UA" sz="32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2954" y="692696"/>
            <a:ext cx="8012386" cy="1015663"/>
          </a:xfrm>
          <a:prstGeom prst="rect">
            <a:avLst/>
          </a:prstGeom>
        </p:spPr>
        <p:txBody>
          <a:bodyPr wrap="none">
            <a:spAutoFit/>
          </a:bodyPr>
          <a:lstStyle/>
          <a:p>
            <a:pPr algn="ctr"/>
            <a:r>
              <a:rPr lang="uk-UA" sz="4000" b="1" dirty="0" smtClean="0">
                <a:solidFill>
                  <a:srgbClr val="C00000"/>
                </a:solidFill>
              </a:rPr>
              <a:t>ПРИНЦИП КОМПЛЕМЕНТАРНОСТИ:</a:t>
            </a:r>
          </a:p>
          <a:p>
            <a:pPr algn="ctr"/>
            <a:endParaRPr lang="uk-UA" sz="2000" dirty="0" smtClean="0"/>
          </a:p>
        </p:txBody>
      </p:sp>
      <p:sp>
        <p:nvSpPr>
          <p:cNvPr id="3" name="Прямоугольник 2"/>
          <p:cNvSpPr/>
          <p:nvPr/>
        </p:nvSpPr>
        <p:spPr>
          <a:xfrm>
            <a:off x="3654152" y="2060848"/>
            <a:ext cx="2286000" cy="3139321"/>
          </a:xfrm>
          <a:prstGeom prst="rect">
            <a:avLst/>
          </a:prstGeom>
        </p:spPr>
        <p:txBody>
          <a:bodyPr>
            <a:spAutoFit/>
          </a:bodyPr>
          <a:lstStyle/>
          <a:p>
            <a:pPr lvl="0" algn="ctr"/>
            <a:r>
              <a:rPr lang="uk-UA" sz="6600" dirty="0" smtClean="0">
                <a:solidFill>
                  <a:srgbClr val="C00000"/>
                </a:solidFill>
              </a:rPr>
              <a:t>А    Т</a:t>
            </a:r>
            <a:endParaRPr lang="uk-UA" sz="6600" dirty="0" smtClean="0">
              <a:solidFill>
                <a:srgbClr val="C00000"/>
              </a:solidFill>
            </a:endParaRPr>
          </a:p>
          <a:p>
            <a:pPr lvl="0" algn="ctr"/>
            <a:endParaRPr lang="uk-UA" sz="6600" dirty="0" smtClean="0">
              <a:solidFill>
                <a:srgbClr val="C00000"/>
              </a:solidFill>
            </a:endParaRPr>
          </a:p>
          <a:p>
            <a:pPr lvl="0" algn="ctr"/>
            <a:r>
              <a:rPr lang="uk-UA" sz="6600" dirty="0" smtClean="0">
                <a:solidFill>
                  <a:srgbClr val="C00000"/>
                </a:solidFill>
              </a:rPr>
              <a:t>Г    Ц</a:t>
            </a:r>
            <a:endParaRPr lang="uk-UA" sz="6600" dirty="0">
              <a:solidFill>
                <a:srgbClr val="C00000"/>
              </a:solidFill>
            </a:endParaRPr>
          </a:p>
        </p:txBody>
      </p:sp>
      <p:cxnSp>
        <p:nvCxnSpPr>
          <p:cNvPr id="5" name="Прямая соединительная линия 4"/>
          <p:cNvCxnSpPr/>
          <p:nvPr/>
        </p:nvCxnSpPr>
        <p:spPr>
          <a:xfrm>
            <a:off x="4499992" y="4437112"/>
            <a:ext cx="360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4499992" y="4589512"/>
            <a:ext cx="360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4499992" y="4797152"/>
            <a:ext cx="360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572000" y="2708920"/>
            <a:ext cx="360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4572000" y="2492896"/>
            <a:ext cx="3600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20688"/>
            <a:ext cx="8424936" cy="4154984"/>
          </a:xfrm>
          <a:prstGeom prst="rect">
            <a:avLst/>
          </a:prstGeom>
        </p:spPr>
        <p:txBody>
          <a:bodyPr wrap="square">
            <a:spAutoFit/>
          </a:bodyPr>
          <a:lstStyle/>
          <a:p>
            <a:r>
              <a:rPr lang="uk-UA" sz="3200" dirty="0" err="1" smtClean="0"/>
              <a:t>Последовательность</a:t>
            </a:r>
            <a:r>
              <a:rPr lang="uk-UA" sz="3200" dirty="0" smtClean="0"/>
              <a:t> </a:t>
            </a:r>
            <a:r>
              <a:rPr lang="uk-UA" sz="3200" dirty="0" err="1" smtClean="0"/>
              <a:t>нуклеотидов</a:t>
            </a:r>
            <a:r>
              <a:rPr lang="uk-UA" sz="3200" dirty="0" smtClean="0"/>
              <a:t> на </a:t>
            </a:r>
            <a:r>
              <a:rPr lang="uk-UA" sz="3200" dirty="0" err="1" smtClean="0"/>
              <a:t>участке</a:t>
            </a:r>
            <a:r>
              <a:rPr lang="uk-UA" sz="3200" dirty="0" smtClean="0"/>
              <a:t> </a:t>
            </a:r>
            <a:r>
              <a:rPr lang="uk-UA" sz="3200" dirty="0" err="1" smtClean="0"/>
              <a:t>одной</a:t>
            </a:r>
            <a:r>
              <a:rPr lang="uk-UA" sz="3200" dirty="0" smtClean="0"/>
              <a:t> цепи </a:t>
            </a:r>
            <a:r>
              <a:rPr lang="uk-UA" sz="3200" dirty="0" err="1" smtClean="0"/>
              <a:t>молекулы</a:t>
            </a:r>
            <a:r>
              <a:rPr lang="uk-UA" sz="3200" dirty="0" smtClean="0"/>
              <a:t> </a:t>
            </a:r>
            <a:r>
              <a:rPr lang="uk-UA" sz="3200" dirty="0" smtClean="0"/>
              <a:t>ДНК:</a:t>
            </a:r>
          </a:p>
          <a:p>
            <a:endParaRPr lang="uk-UA" sz="3200" dirty="0" smtClean="0"/>
          </a:p>
          <a:p>
            <a:pPr algn="ctr"/>
            <a:r>
              <a:rPr lang="uk-UA" sz="4000" b="1" dirty="0" smtClean="0"/>
              <a:t>А-Г-Т-Ц-Т-А-А-Ц-Т-Г-А-Г-Ц-А-Т</a:t>
            </a:r>
          </a:p>
          <a:p>
            <a:pPr algn="ctr"/>
            <a:endParaRPr lang="uk-UA" sz="3200" dirty="0" smtClean="0"/>
          </a:p>
          <a:p>
            <a:endParaRPr lang="uk-UA" sz="3200" dirty="0" smtClean="0"/>
          </a:p>
          <a:p>
            <a:r>
              <a:rPr lang="uk-UA" sz="3200" dirty="0" err="1" smtClean="0"/>
              <a:t>Запишите</a:t>
            </a:r>
            <a:r>
              <a:rPr lang="uk-UA" sz="3200" dirty="0" smtClean="0"/>
              <a:t> </a:t>
            </a:r>
            <a:r>
              <a:rPr lang="uk-UA" sz="3200" dirty="0" err="1" smtClean="0"/>
              <a:t>последовательность</a:t>
            </a:r>
            <a:r>
              <a:rPr lang="uk-UA" sz="3200" dirty="0" smtClean="0"/>
              <a:t> </a:t>
            </a:r>
            <a:r>
              <a:rPr lang="uk-UA" sz="3200" dirty="0" err="1" smtClean="0"/>
              <a:t>нуклеотидов</a:t>
            </a:r>
            <a:r>
              <a:rPr lang="uk-UA" sz="3200" dirty="0" smtClean="0"/>
              <a:t> </a:t>
            </a:r>
            <a:r>
              <a:rPr lang="uk-UA" sz="3200" dirty="0" err="1" smtClean="0"/>
              <a:t>другой</a:t>
            </a:r>
            <a:r>
              <a:rPr lang="uk-UA" sz="3200" dirty="0" smtClean="0"/>
              <a:t> цепи </a:t>
            </a:r>
            <a:r>
              <a:rPr lang="uk-UA" sz="3200" dirty="0" smtClean="0"/>
              <a:t>ДНК.</a:t>
            </a:r>
            <a:endParaRPr lang="uk-UA" sz="3200" dirty="0"/>
          </a:p>
        </p:txBody>
      </p:sp>
      <p:sp>
        <p:nvSpPr>
          <p:cNvPr id="3" name="Прямоугольник 2"/>
          <p:cNvSpPr/>
          <p:nvPr/>
        </p:nvSpPr>
        <p:spPr>
          <a:xfrm>
            <a:off x="1475656" y="2852936"/>
            <a:ext cx="6567824" cy="707886"/>
          </a:xfrm>
          <a:prstGeom prst="rect">
            <a:avLst/>
          </a:prstGeom>
        </p:spPr>
        <p:txBody>
          <a:bodyPr wrap="none">
            <a:spAutoFit/>
          </a:bodyPr>
          <a:lstStyle/>
          <a:p>
            <a:r>
              <a:rPr lang="uk-UA" sz="4000" b="1" dirty="0" smtClean="0">
                <a:solidFill>
                  <a:srgbClr val="0070C0"/>
                </a:solidFill>
              </a:rPr>
              <a:t>Т-Ц-А-Г-А-Т-Т-Г-А-Ц-Т-Ц-Г-Т-А</a:t>
            </a:r>
            <a:endParaRPr lang="uk-UA" sz="4000" b="1" dirty="0">
              <a:solidFill>
                <a:srgbClr val="0070C0"/>
              </a:solidFill>
            </a:endParaRPr>
          </a:p>
        </p:txBody>
      </p:sp>
      <p:sp>
        <p:nvSpPr>
          <p:cNvPr id="4" name="TextBox 3"/>
          <p:cNvSpPr txBox="1"/>
          <p:nvPr/>
        </p:nvSpPr>
        <p:spPr>
          <a:xfrm>
            <a:off x="467544" y="5013176"/>
            <a:ext cx="7848872" cy="1077218"/>
          </a:xfrm>
          <a:prstGeom prst="rect">
            <a:avLst/>
          </a:prstGeom>
          <a:noFill/>
        </p:spPr>
        <p:txBody>
          <a:bodyPr wrap="square" rtlCol="0">
            <a:spAutoFit/>
          </a:bodyPr>
          <a:lstStyle/>
          <a:p>
            <a:pPr algn="just"/>
            <a:r>
              <a:rPr lang="uk-UA" sz="3200" dirty="0" err="1" smtClean="0">
                <a:solidFill>
                  <a:srgbClr val="0070C0"/>
                </a:solidFill>
              </a:rPr>
              <a:t>Посчитайте</a:t>
            </a:r>
            <a:r>
              <a:rPr lang="uk-UA" sz="3200" dirty="0" smtClean="0">
                <a:solidFill>
                  <a:srgbClr val="0070C0"/>
                </a:solidFill>
              </a:rPr>
              <a:t> число </a:t>
            </a:r>
            <a:r>
              <a:rPr lang="uk-UA" sz="3200" dirty="0" err="1" smtClean="0">
                <a:solidFill>
                  <a:srgbClr val="0070C0"/>
                </a:solidFill>
              </a:rPr>
              <a:t>водородных</a:t>
            </a:r>
            <a:r>
              <a:rPr lang="uk-UA" sz="3200" dirty="0" smtClean="0">
                <a:solidFill>
                  <a:srgbClr val="0070C0"/>
                </a:solidFill>
              </a:rPr>
              <a:t> </a:t>
            </a:r>
            <a:r>
              <a:rPr lang="uk-UA" sz="3200" dirty="0" err="1" smtClean="0">
                <a:solidFill>
                  <a:srgbClr val="0070C0"/>
                </a:solidFill>
              </a:rPr>
              <a:t>связей</a:t>
            </a:r>
            <a:r>
              <a:rPr lang="uk-UA" sz="3200" dirty="0" smtClean="0">
                <a:solidFill>
                  <a:srgbClr val="0070C0"/>
                </a:solidFill>
              </a:rPr>
              <a:t> на </a:t>
            </a:r>
            <a:r>
              <a:rPr lang="uk-UA" sz="3200" dirty="0" err="1" smtClean="0">
                <a:solidFill>
                  <a:srgbClr val="0070C0"/>
                </a:solidFill>
              </a:rPr>
              <a:t>данном</a:t>
            </a:r>
            <a:r>
              <a:rPr lang="uk-UA" sz="3200" dirty="0" smtClean="0">
                <a:solidFill>
                  <a:srgbClr val="0070C0"/>
                </a:solidFill>
              </a:rPr>
              <a:t> </a:t>
            </a:r>
            <a:r>
              <a:rPr lang="uk-UA" sz="3200" dirty="0" err="1" smtClean="0">
                <a:solidFill>
                  <a:srgbClr val="0070C0"/>
                </a:solidFill>
              </a:rPr>
              <a:t>участке</a:t>
            </a:r>
            <a:r>
              <a:rPr lang="uk-UA" sz="3200" dirty="0" smtClean="0">
                <a:solidFill>
                  <a:srgbClr val="0070C0"/>
                </a:solidFill>
              </a:rPr>
              <a:t> ДНК.</a:t>
            </a:r>
            <a:endParaRPr lang="uk-UA" sz="32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628800"/>
            <a:ext cx="8136904" cy="2554545"/>
          </a:xfrm>
          <a:prstGeom prst="rect">
            <a:avLst/>
          </a:prstGeom>
        </p:spPr>
        <p:txBody>
          <a:bodyPr wrap="square">
            <a:spAutoFit/>
          </a:bodyPr>
          <a:lstStyle/>
          <a:p>
            <a:r>
              <a:rPr lang="uk-UA" sz="3200" dirty="0" err="1" smtClean="0"/>
              <a:t>Две</a:t>
            </a:r>
            <a:r>
              <a:rPr lang="uk-UA" sz="3200" dirty="0" smtClean="0"/>
              <a:t> цепи ДНК </a:t>
            </a:r>
            <a:r>
              <a:rPr lang="uk-UA" sz="3200" dirty="0" err="1" smtClean="0"/>
              <a:t>удерживаются</a:t>
            </a:r>
            <a:r>
              <a:rPr lang="uk-UA" sz="3200" dirty="0" smtClean="0"/>
              <a:t> </a:t>
            </a:r>
            <a:r>
              <a:rPr lang="uk-UA" sz="3200" dirty="0" err="1" smtClean="0"/>
              <a:t>водородными</a:t>
            </a:r>
            <a:r>
              <a:rPr lang="uk-UA" sz="3200" dirty="0" smtClean="0"/>
              <a:t> </a:t>
            </a:r>
            <a:r>
              <a:rPr lang="uk-UA" sz="3200" dirty="0" err="1" smtClean="0"/>
              <a:t>связями</a:t>
            </a:r>
            <a:r>
              <a:rPr lang="uk-UA" sz="3200" dirty="0" smtClean="0"/>
              <a:t>. </a:t>
            </a:r>
            <a:endParaRPr lang="uk-UA" sz="3200" dirty="0" smtClean="0"/>
          </a:p>
          <a:p>
            <a:r>
              <a:rPr lang="uk-UA" sz="3200" dirty="0" err="1" smtClean="0"/>
              <a:t>Определите</a:t>
            </a:r>
            <a:r>
              <a:rPr lang="uk-UA" sz="3200" dirty="0" smtClean="0"/>
              <a:t> число </a:t>
            </a:r>
            <a:r>
              <a:rPr lang="uk-UA" sz="3200" dirty="0" err="1" smtClean="0"/>
              <a:t>водородных</a:t>
            </a:r>
            <a:r>
              <a:rPr lang="uk-UA" sz="3200" dirty="0" smtClean="0"/>
              <a:t> </a:t>
            </a:r>
            <a:r>
              <a:rPr lang="uk-UA" sz="3200" dirty="0" err="1" smtClean="0"/>
              <a:t>связей</a:t>
            </a:r>
            <a:r>
              <a:rPr lang="uk-UA" sz="3200" dirty="0" smtClean="0"/>
              <a:t> в </a:t>
            </a:r>
            <a:r>
              <a:rPr lang="uk-UA" sz="3200" dirty="0" err="1" smtClean="0"/>
              <a:t>этой</a:t>
            </a:r>
            <a:r>
              <a:rPr lang="uk-UA" sz="3200" dirty="0" smtClean="0"/>
              <a:t> цепи ДНК, </a:t>
            </a:r>
            <a:r>
              <a:rPr lang="uk-UA" sz="3200" dirty="0" err="1" smtClean="0"/>
              <a:t>если</a:t>
            </a:r>
            <a:r>
              <a:rPr lang="uk-UA" sz="3200" dirty="0" smtClean="0"/>
              <a:t> </a:t>
            </a:r>
            <a:r>
              <a:rPr lang="uk-UA" sz="3200" dirty="0" err="1" smtClean="0"/>
              <a:t>известно</a:t>
            </a:r>
            <a:r>
              <a:rPr lang="uk-UA" sz="3200" dirty="0" smtClean="0"/>
              <a:t>, </a:t>
            </a:r>
            <a:r>
              <a:rPr lang="uk-UA" sz="3200" dirty="0" err="1" smtClean="0"/>
              <a:t>что</a:t>
            </a:r>
            <a:r>
              <a:rPr lang="uk-UA" sz="3200" dirty="0" smtClean="0"/>
              <a:t> </a:t>
            </a:r>
            <a:r>
              <a:rPr lang="uk-UA" sz="3200" dirty="0" err="1" smtClean="0"/>
              <a:t>нуклеотидов</a:t>
            </a:r>
            <a:r>
              <a:rPr lang="uk-UA" sz="3200" dirty="0" smtClean="0"/>
              <a:t> с  </a:t>
            </a:r>
            <a:r>
              <a:rPr lang="uk-UA" sz="3200" dirty="0" err="1" smtClean="0"/>
              <a:t>аденином</a:t>
            </a:r>
            <a:r>
              <a:rPr lang="uk-UA" sz="3200" dirty="0" smtClean="0"/>
              <a:t> 12, с </a:t>
            </a:r>
            <a:r>
              <a:rPr lang="uk-UA" sz="3200" dirty="0" err="1" smtClean="0"/>
              <a:t>гуанином</a:t>
            </a:r>
            <a:r>
              <a:rPr lang="uk-UA" sz="3200" dirty="0" smtClean="0"/>
              <a:t> 20. </a:t>
            </a:r>
            <a:endParaRPr lang="uk-UA"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124744"/>
            <a:ext cx="9144000" cy="4401205"/>
          </a:xfrm>
          <a:prstGeom prst="rect">
            <a:avLst/>
          </a:prstGeom>
        </p:spPr>
        <p:txBody>
          <a:bodyPr wrap="square">
            <a:spAutoFit/>
          </a:bodyPr>
          <a:lstStyle/>
          <a:p>
            <a:pPr algn="ctr"/>
            <a:r>
              <a:rPr lang="uk-UA" sz="3200" dirty="0" err="1" smtClean="0"/>
              <a:t>Укажите</a:t>
            </a:r>
            <a:r>
              <a:rPr lang="uk-UA" sz="3200" dirty="0" smtClean="0"/>
              <a:t> </a:t>
            </a:r>
            <a:r>
              <a:rPr lang="uk-UA" sz="3200" dirty="0" smtClean="0"/>
              <a:t> </a:t>
            </a:r>
            <a:r>
              <a:rPr lang="uk-UA" sz="3200" dirty="0" err="1" smtClean="0"/>
              <a:t>ошибки</a:t>
            </a:r>
            <a:r>
              <a:rPr lang="uk-UA" sz="3200" dirty="0" smtClean="0"/>
              <a:t>: </a:t>
            </a:r>
          </a:p>
          <a:p>
            <a:pPr algn="ctr"/>
            <a:r>
              <a:rPr lang="uk-UA" sz="3200" dirty="0" smtClean="0"/>
              <a:t>порядок </a:t>
            </a:r>
            <a:r>
              <a:rPr lang="uk-UA" sz="3200" dirty="0" err="1" smtClean="0"/>
              <a:t>нуклеотидов</a:t>
            </a:r>
            <a:r>
              <a:rPr lang="uk-UA" sz="3200" dirty="0" smtClean="0"/>
              <a:t> в </a:t>
            </a:r>
            <a:r>
              <a:rPr lang="uk-UA" sz="3200" dirty="0" smtClean="0"/>
              <a:t>цепи </a:t>
            </a:r>
            <a:r>
              <a:rPr lang="uk-UA" sz="3200" dirty="0" smtClean="0"/>
              <a:t>ДНК, </a:t>
            </a:r>
            <a:endParaRPr lang="uk-UA" sz="3200" dirty="0" smtClean="0"/>
          </a:p>
          <a:p>
            <a:pPr algn="ctr"/>
            <a:r>
              <a:rPr lang="uk-UA" sz="3200" dirty="0" err="1" smtClean="0"/>
              <a:t>образующейся</a:t>
            </a:r>
            <a:r>
              <a:rPr lang="uk-UA" sz="3200" dirty="0" smtClean="0"/>
              <a:t> при </a:t>
            </a:r>
            <a:r>
              <a:rPr lang="uk-UA" sz="3200" dirty="0" err="1" smtClean="0"/>
              <a:t>репликации</a:t>
            </a:r>
            <a:r>
              <a:rPr lang="uk-UA" sz="3200" dirty="0" smtClean="0"/>
              <a:t>:</a:t>
            </a:r>
          </a:p>
          <a:p>
            <a:endParaRPr lang="uk-UA" sz="3200" dirty="0" smtClean="0"/>
          </a:p>
          <a:p>
            <a:pPr algn="just"/>
            <a:r>
              <a:rPr lang="uk-UA" sz="4000" b="1" dirty="0" smtClean="0"/>
              <a:t> Ц-А-Ц-Ц-Г-Т-А-Ц-А-Г-А-А-Т-Ц-Г-Ц-Т-Г-А-Т</a:t>
            </a:r>
          </a:p>
          <a:p>
            <a:pPr algn="just"/>
            <a:r>
              <a:rPr lang="uk-UA" sz="4000" b="1" dirty="0" smtClean="0">
                <a:solidFill>
                  <a:srgbClr val="0070C0"/>
                </a:solidFill>
              </a:rPr>
              <a:t>  Г-У-Г--Г-Ц-А-У-Г-У-Ц-У-У-Ц-Г-Ц-Г-А-Ц-У-А</a:t>
            </a:r>
          </a:p>
          <a:p>
            <a:endParaRPr lang="uk-UA" sz="3600" b="1" dirty="0" smtClean="0"/>
          </a:p>
          <a:p>
            <a:endParaRPr lang="uk-UA" sz="36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95736" y="692696"/>
            <a:ext cx="4955139" cy="1015663"/>
          </a:xfrm>
          <a:prstGeom prst="rect">
            <a:avLst/>
          </a:prstGeom>
        </p:spPr>
        <p:txBody>
          <a:bodyPr wrap="none">
            <a:spAutoFit/>
          </a:bodyPr>
          <a:lstStyle/>
          <a:p>
            <a:pPr algn="ctr"/>
            <a:r>
              <a:rPr lang="uk-UA" sz="4000" b="1" dirty="0" smtClean="0">
                <a:solidFill>
                  <a:srgbClr val="C00000"/>
                </a:solidFill>
              </a:rPr>
              <a:t>ПРАВИЛА ЧАРГАФФА:</a:t>
            </a:r>
          </a:p>
          <a:p>
            <a:pPr algn="ctr"/>
            <a:endParaRPr lang="uk-UA" sz="2000" dirty="0" smtClean="0"/>
          </a:p>
        </p:txBody>
      </p:sp>
      <p:sp>
        <p:nvSpPr>
          <p:cNvPr id="3" name="Прямоугольник 2"/>
          <p:cNvSpPr/>
          <p:nvPr/>
        </p:nvSpPr>
        <p:spPr>
          <a:xfrm>
            <a:off x="2195736" y="2348880"/>
            <a:ext cx="4572000" cy="2123658"/>
          </a:xfrm>
          <a:prstGeom prst="rect">
            <a:avLst/>
          </a:prstGeom>
        </p:spPr>
        <p:txBody>
          <a:bodyPr>
            <a:spAutoFit/>
          </a:bodyPr>
          <a:lstStyle/>
          <a:p>
            <a:pPr lvl="0" algn="ctr"/>
            <a:r>
              <a:rPr lang="uk-UA" sz="4400" b="1" dirty="0" smtClean="0">
                <a:solidFill>
                  <a:srgbClr val="C00000"/>
                </a:solidFill>
                <a:cs typeface="Times New Roman" pitchFamily="18" charset="0"/>
              </a:rPr>
              <a:t>А </a:t>
            </a:r>
            <a:r>
              <a:rPr lang="uk-UA" sz="4400" b="1" dirty="0" smtClean="0">
                <a:solidFill>
                  <a:srgbClr val="C00000"/>
                </a:solidFill>
                <a:cs typeface="Times New Roman" pitchFamily="18" charset="0"/>
              </a:rPr>
              <a:t>= </a:t>
            </a:r>
            <a:r>
              <a:rPr lang="uk-UA" sz="4400" b="1" dirty="0" smtClean="0">
                <a:solidFill>
                  <a:srgbClr val="C00000"/>
                </a:solidFill>
                <a:cs typeface="Times New Roman" pitchFamily="18" charset="0"/>
              </a:rPr>
              <a:t>Т</a:t>
            </a:r>
            <a:endParaRPr lang="uk-UA" sz="4400" b="1" dirty="0" smtClean="0">
              <a:solidFill>
                <a:srgbClr val="C00000"/>
              </a:solidFill>
              <a:cs typeface="Times New Roman" pitchFamily="18" charset="0"/>
            </a:endParaRPr>
          </a:p>
          <a:p>
            <a:pPr lvl="0" algn="ctr"/>
            <a:r>
              <a:rPr lang="uk-UA" sz="4400" b="1" dirty="0" smtClean="0">
                <a:solidFill>
                  <a:srgbClr val="C00000"/>
                </a:solidFill>
                <a:cs typeface="Times New Roman" pitchFamily="18" charset="0"/>
              </a:rPr>
              <a:t>Г </a:t>
            </a:r>
            <a:r>
              <a:rPr lang="uk-UA" sz="4400" b="1" dirty="0" smtClean="0">
                <a:solidFill>
                  <a:srgbClr val="C00000"/>
                </a:solidFill>
                <a:cs typeface="Times New Roman" pitchFamily="18" charset="0"/>
              </a:rPr>
              <a:t>= </a:t>
            </a:r>
            <a:r>
              <a:rPr lang="uk-UA" sz="4400" b="1" dirty="0" smtClean="0">
                <a:solidFill>
                  <a:srgbClr val="C00000"/>
                </a:solidFill>
                <a:cs typeface="Times New Roman" pitchFamily="18" charset="0"/>
              </a:rPr>
              <a:t>Ц</a:t>
            </a:r>
            <a:endParaRPr lang="uk-UA" sz="4400" b="1" dirty="0" smtClean="0">
              <a:solidFill>
                <a:srgbClr val="C00000"/>
              </a:solidFill>
              <a:cs typeface="Times New Roman" pitchFamily="18" charset="0"/>
            </a:endParaRPr>
          </a:p>
          <a:p>
            <a:pPr lvl="0" algn="ctr"/>
            <a:r>
              <a:rPr lang="uk-UA" sz="4400" b="1" dirty="0" smtClean="0">
                <a:solidFill>
                  <a:srgbClr val="C00000"/>
                </a:solidFill>
                <a:cs typeface="Times New Roman" pitchFamily="18" charset="0"/>
              </a:rPr>
              <a:t>А + Г </a:t>
            </a:r>
            <a:r>
              <a:rPr lang="uk-UA" sz="4400" b="1" dirty="0" smtClean="0">
                <a:solidFill>
                  <a:srgbClr val="C00000"/>
                </a:solidFill>
                <a:cs typeface="Times New Roman" pitchFamily="18" charset="0"/>
              </a:rPr>
              <a:t>= </a:t>
            </a:r>
            <a:r>
              <a:rPr lang="uk-UA" sz="4400" b="1" dirty="0" smtClean="0">
                <a:solidFill>
                  <a:srgbClr val="C00000"/>
                </a:solidFill>
                <a:cs typeface="Times New Roman" pitchFamily="18" charset="0"/>
              </a:rPr>
              <a:t>Т + Ц</a:t>
            </a:r>
            <a:endParaRPr lang="uk-UA" sz="4400" b="1" dirty="0">
              <a:solidFill>
                <a:srgbClr val="C00000"/>
              </a:solidFill>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340768"/>
            <a:ext cx="6768752" cy="3785652"/>
          </a:xfrm>
          <a:prstGeom prst="rect">
            <a:avLst/>
          </a:prstGeom>
        </p:spPr>
        <p:txBody>
          <a:bodyPr wrap="square">
            <a:spAutoFit/>
          </a:bodyPr>
          <a:lstStyle/>
          <a:p>
            <a:r>
              <a:rPr lang="uk-UA" sz="4000" dirty="0" smtClean="0"/>
              <a:t>В </a:t>
            </a:r>
            <a:r>
              <a:rPr lang="uk-UA" sz="4000" dirty="0" err="1" smtClean="0"/>
              <a:t>молекуле</a:t>
            </a:r>
            <a:r>
              <a:rPr lang="uk-UA" sz="4000" dirty="0" smtClean="0"/>
              <a:t> </a:t>
            </a:r>
            <a:r>
              <a:rPr lang="uk-UA" sz="4000" dirty="0" smtClean="0"/>
              <a:t>ДНК </a:t>
            </a:r>
            <a:r>
              <a:rPr lang="uk-UA" sz="4000" dirty="0" err="1" smtClean="0"/>
              <a:t>нуклеотидов</a:t>
            </a:r>
            <a:r>
              <a:rPr lang="uk-UA" sz="4000" dirty="0" smtClean="0"/>
              <a:t> с </a:t>
            </a:r>
            <a:r>
              <a:rPr lang="uk-UA" sz="4000" dirty="0" err="1" smtClean="0"/>
              <a:t>тимином</a:t>
            </a:r>
            <a:r>
              <a:rPr lang="uk-UA" sz="4000" dirty="0" smtClean="0"/>
              <a:t> </a:t>
            </a:r>
            <a:r>
              <a:rPr lang="uk-UA" sz="4000" dirty="0" smtClean="0"/>
              <a:t>Т </a:t>
            </a:r>
            <a:r>
              <a:rPr lang="uk-UA" sz="4000" dirty="0" smtClean="0"/>
              <a:t>- 22% . </a:t>
            </a:r>
          </a:p>
          <a:p>
            <a:endParaRPr lang="uk-UA" sz="4000" dirty="0" smtClean="0"/>
          </a:p>
          <a:p>
            <a:r>
              <a:rPr lang="uk-UA" sz="4000" dirty="0" err="1" smtClean="0"/>
              <a:t>Определите</a:t>
            </a:r>
            <a:r>
              <a:rPr lang="uk-UA" sz="4000" dirty="0" smtClean="0"/>
              <a:t>  </a:t>
            </a:r>
            <a:r>
              <a:rPr lang="uk-UA" sz="4000" dirty="0" err="1" smtClean="0"/>
              <a:t>процентное</a:t>
            </a:r>
            <a:r>
              <a:rPr lang="uk-UA" sz="4000" dirty="0" smtClean="0"/>
              <a:t> </a:t>
            </a:r>
            <a:r>
              <a:rPr lang="uk-UA" sz="4000" dirty="0" err="1" smtClean="0"/>
              <a:t>содержание</a:t>
            </a:r>
            <a:r>
              <a:rPr lang="uk-UA" sz="4000" dirty="0" smtClean="0"/>
              <a:t> </a:t>
            </a:r>
            <a:r>
              <a:rPr lang="uk-UA" sz="4000" dirty="0" err="1" smtClean="0"/>
              <a:t>нуклеотидов</a:t>
            </a:r>
            <a:r>
              <a:rPr lang="uk-UA" sz="4000" dirty="0" smtClean="0"/>
              <a:t>  </a:t>
            </a:r>
          </a:p>
          <a:p>
            <a:r>
              <a:rPr lang="uk-UA" sz="4000" dirty="0" smtClean="0"/>
              <a:t>А</a:t>
            </a:r>
            <a:r>
              <a:rPr lang="uk-UA" sz="4000" dirty="0" smtClean="0"/>
              <a:t>, Г, Ц  в </a:t>
            </a:r>
            <a:r>
              <a:rPr lang="uk-UA" sz="4000" dirty="0" err="1" smtClean="0"/>
              <a:t>этой</a:t>
            </a:r>
            <a:r>
              <a:rPr lang="uk-UA" sz="4000" dirty="0" smtClean="0"/>
              <a:t> </a:t>
            </a:r>
            <a:r>
              <a:rPr lang="uk-UA" sz="4000" dirty="0" err="1" smtClean="0"/>
              <a:t>молекуле</a:t>
            </a:r>
            <a:r>
              <a:rPr lang="uk-UA" sz="4000" dirty="0" smtClean="0"/>
              <a:t> ДНК.</a:t>
            </a:r>
            <a:endParaRPr lang="uk-UA" sz="4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95536" y="548680"/>
            <a:ext cx="8748464"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4000" b="0" i="0" u="none" strike="noStrike" cap="none" normalizeH="0" baseline="0" dirty="0" smtClean="0">
                <a:ln>
                  <a:noFill/>
                </a:ln>
                <a:solidFill>
                  <a:schemeClr val="tx1"/>
                </a:solidFill>
                <a:effectLst/>
                <a:ea typeface="Calibri" pitchFamily="34" charset="0"/>
                <a:cs typeface="Arial" pitchFamily="34" charset="0"/>
              </a:rPr>
              <a:t>Фрагмент молекули ДНК містить 560 </a:t>
            </a:r>
            <a:r>
              <a:rPr kumimoji="0" lang="uk-UA" sz="4000" b="0" i="0" u="none" strike="noStrike" cap="none" normalizeH="0" baseline="0" dirty="0" err="1" smtClean="0">
                <a:ln>
                  <a:noFill/>
                </a:ln>
                <a:solidFill>
                  <a:schemeClr val="tx1"/>
                </a:solidFill>
                <a:effectLst/>
                <a:ea typeface="Calibri" pitchFamily="34" charset="0"/>
                <a:cs typeface="Arial" pitchFamily="34" charset="0"/>
              </a:rPr>
              <a:t>тимідилових</a:t>
            </a:r>
            <a:r>
              <a:rPr kumimoji="0" lang="uk-UA" sz="4000" b="0" i="0" u="none" strike="noStrike" cap="none" normalizeH="0" baseline="0" dirty="0" smtClean="0">
                <a:ln>
                  <a:noFill/>
                </a:ln>
                <a:solidFill>
                  <a:schemeClr val="tx1"/>
                </a:solidFill>
                <a:effectLst/>
                <a:ea typeface="Calibri" pitchFamily="34" charset="0"/>
                <a:cs typeface="Arial" pitchFamily="34" charset="0"/>
              </a:rPr>
              <a:t> </a:t>
            </a:r>
            <a:r>
              <a:rPr kumimoji="0" lang="uk-UA" sz="4000" b="0" i="0" u="none" strike="noStrike" cap="none" normalizeH="0" baseline="0" dirty="0" err="1" smtClean="0">
                <a:ln>
                  <a:noFill/>
                </a:ln>
                <a:solidFill>
                  <a:schemeClr val="tx1"/>
                </a:solidFill>
                <a:effectLst/>
                <a:ea typeface="Calibri" pitchFamily="34" charset="0"/>
                <a:cs typeface="Arial" pitchFamily="34" charset="0"/>
              </a:rPr>
              <a:t>нуклеотидів</a:t>
            </a:r>
            <a:r>
              <a:rPr kumimoji="0" lang="uk-UA" sz="4000" b="0" i="0" u="none" strike="noStrike" cap="none" normalizeH="0" baseline="0" dirty="0" smtClean="0">
                <a:ln>
                  <a:noFill/>
                </a:ln>
                <a:solidFill>
                  <a:schemeClr val="tx1"/>
                </a:solidFill>
                <a:effectLst/>
                <a:ea typeface="Calibri" pitchFamily="34" charset="0"/>
                <a:cs typeface="Arial" pitchFamily="34" charset="0"/>
              </a:rPr>
              <a:t>,</a:t>
            </a:r>
            <a:endParaRPr kumimoji="0" lang="uk-UA" sz="4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4000" b="0" i="0" u="none" strike="noStrike" cap="none" normalizeH="0" baseline="0" dirty="0" smtClean="0">
                <a:ln>
                  <a:noFill/>
                </a:ln>
                <a:solidFill>
                  <a:schemeClr val="tx1"/>
                </a:solidFill>
                <a:effectLst/>
                <a:ea typeface="Calibri" pitchFamily="34" charset="0"/>
                <a:cs typeface="Arial" pitchFamily="34" charset="0"/>
              </a:rPr>
              <a:t>що становить 28% загальної кількості. </a:t>
            </a:r>
          </a:p>
          <a:p>
            <a:pPr marL="0" marR="0" lvl="0" indent="0" algn="l" defTabSz="914400" rtl="0" eaLnBrk="0" fontAlgn="base" latinLnBrk="0" hangingPunct="0">
              <a:lnSpc>
                <a:spcPct val="100000"/>
              </a:lnSpc>
              <a:spcBef>
                <a:spcPct val="0"/>
              </a:spcBef>
              <a:spcAft>
                <a:spcPct val="0"/>
              </a:spcAft>
              <a:buClrTx/>
              <a:buSzTx/>
              <a:buFontTx/>
              <a:buNone/>
              <a:tabLst/>
            </a:pPr>
            <a:endParaRPr lang="uk-UA" sz="4000" dirty="0" smtClean="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4000" b="0" i="0" u="none" strike="noStrike" cap="none" normalizeH="0" baseline="0" dirty="0" smtClean="0">
                <a:ln>
                  <a:noFill/>
                </a:ln>
                <a:solidFill>
                  <a:schemeClr val="tx1"/>
                </a:solidFill>
                <a:effectLst/>
                <a:ea typeface="Calibri" pitchFamily="34" charset="0"/>
                <a:cs typeface="Arial" pitchFamily="34" charset="0"/>
              </a:rPr>
              <a:t>Визначте :</a:t>
            </a:r>
            <a:endParaRPr kumimoji="0" lang="uk-UA" sz="4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4000" b="0" i="0" u="none" strike="noStrike" cap="none" normalizeH="0" baseline="0" dirty="0" smtClean="0">
                <a:ln>
                  <a:noFill/>
                </a:ln>
                <a:solidFill>
                  <a:schemeClr val="tx1"/>
                </a:solidFill>
                <a:effectLst/>
                <a:ea typeface="Calibri" pitchFamily="34" charset="0"/>
                <a:cs typeface="Arial" pitchFamily="34" charset="0"/>
              </a:rPr>
              <a:t>а) скільки в даному фрагменті </a:t>
            </a:r>
            <a:r>
              <a:rPr kumimoji="0" lang="uk-UA" sz="4000" b="0" i="0" u="none" strike="noStrike" cap="none" normalizeH="0" baseline="0" dirty="0" err="1" smtClean="0">
                <a:ln>
                  <a:noFill/>
                </a:ln>
                <a:solidFill>
                  <a:schemeClr val="tx1"/>
                </a:solidFill>
                <a:effectLst/>
                <a:ea typeface="Calibri" pitchFamily="34" charset="0"/>
                <a:cs typeface="Arial" pitchFamily="34" charset="0"/>
              </a:rPr>
              <a:t>аденілових</a:t>
            </a:r>
            <a:r>
              <a:rPr kumimoji="0" lang="uk-UA" sz="4000" b="0" i="0" u="none" strike="noStrike" cap="none" normalizeH="0" baseline="0" dirty="0" smtClean="0">
                <a:ln>
                  <a:noFill/>
                </a:ln>
                <a:solidFill>
                  <a:schemeClr val="tx1"/>
                </a:solidFill>
                <a:effectLst/>
                <a:ea typeface="Calibri" pitchFamily="34" charset="0"/>
                <a:cs typeface="Arial" pitchFamily="34" charset="0"/>
              </a:rPr>
              <a:t> , </a:t>
            </a:r>
            <a:r>
              <a:rPr kumimoji="0" lang="uk-UA" sz="4000" b="0" i="0" u="none" strike="noStrike" cap="none" normalizeH="0" baseline="0" dirty="0" err="1" smtClean="0">
                <a:ln>
                  <a:noFill/>
                </a:ln>
                <a:solidFill>
                  <a:schemeClr val="tx1"/>
                </a:solidFill>
                <a:effectLst/>
                <a:ea typeface="Calibri" pitchFamily="34" charset="0"/>
                <a:cs typeface="Arial" pitchFamily="34" charset="0"/>
              </a:rPr>
              <a:t>гуанілових</a:t>
            </a:r>
            <a:r>
              <a:rPr kumimoji="0" lang="uk-UA" sz="4000" b="0" i="0" u="none" strike="noStrike" cap="none" normalizeH="0" baseline="0" dirty="0" smtClean="0">
                <a:ln>
                  <a:noFill/>
                </a:ln>
                <a:solidFill>
                  <a:schemeClr val="tx1"/>
                </a:solidFill>
                <a:effectLst/>
                <a:ea typeface="Calibri" pitchFamily="34" charset="0"/>
                <a:cs typeface="Arial" pitchFamily="34" charset="0"/>
              </a:rPr>
              <a:t> і </a:t>
            </a:r>
            <a:r>
              <a:rPr kumimoji="0" lang="uk-UA" sz="4000" b="0" i="0" u="none" strike="noStrike" cap="none" normalizeH="0" baseline="0" dirty="0" err="1" smtClean="0">
                <a:ln>
                  <a:noFill/>
                </a:ln>
                <a:solidFill>
                  <a:schemeClr val="tx1"/>
                </a:solidFill>
                <a:effectLst/>
                <a:ea typeface="Calibri" pitchFamily="34" charset="0"/>
                <a:cs typeface="Arial" pitchFamily="34" charset="0"/>
              </a:rPr>
              <a:t>цитидилових</a:t>
            </a:r>
            <a:endParaRPr kumimoji="0" lang="uk-UA" sz="4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4000" b="0" i="0" u="none" strike="noStrike" cap="none" normalizeH="0" baseline="0" dirty="0" err="1" smtClean="0">
                <a:ln>
                  <a:noFill/>
                </a:ln>
                <a:solidFill>
                  <a:schemeClr val="tx1"/>
                </a:solidFill>
                <a:effectLst/>
                <a:ea typeface="Calibri" pitchFamily="34" charset="0"/>
                <a:cs typeface="Arial" pitchFamily="34" charset="0"/>
              </a:rPr>
              <a:t>нуклеотидів</a:t>
            </a:r>
            <a:r>
              <a:rPr kumimoji="0" lang="uk-UA" sz="4000" b="0" i="0" u="none" strike="noStrike" cap="none" normalizeH="0" baseline="0" dirty="0" smtClean="0">
                <a:ln>
                  <a:noFill/>
                </a:ln>
                <a:solidFill>
                  <a:schemeClr val="tx1"/>
                </a:solidFill>
                <a:effectLst/>
                <a:ea typeface="Calibri" pitchFamily="34" charset="0"/>
                <a:cs typeface="Arial" pitchFamily="34" charset="0"/>
              </a:rPr>
              <a:t>;</a:t>
            </a:r>
            <a:endParaRPr kumimoji="0" lang="uk-UA" sz="4000" b="0"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4000" b="0" i="0" u="none" strike="noStrike" cap="none" normalizeH="0" baseline="0" dirty="0" smtClean="0">
                <a:ln>
                  <a:noFill/>
                </a:ln>
                <a:solidFill>
                  <a:schemeClr val="tx1"/>
                </a:solidFill>
                <a:effectLst/>
                <a:ea typeface="Calibri" pitchFamily="34" charset="0"/>
                <a:cs typeface="Arial" pitchFamily="34" charset="0"/>
              </a:rPr>
              <a:t>б) розмір даного фрагмента.</a:t>
            </a:r>
            <a:endParaRPr kumimoji="0" lang="uk-UA" sz="4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052736"/>
            <a:ext cx="7632848" cy="4708981"/>
          </a:xfrm>
          <a:prstGeom prst="rect">
            <a:avLst/>
          </a:prstGeom>
        </p:spPr>
        <p:txBody>
          <a:bodyPr wrap="square">
            <a:spAutoFit/>
          </a:bodyPr>
          <a:lstStyle/>
          <a:p>
            <a:r>
              <a:rPr lang="uk-UA" sz="6000" b="1" dirty="0" err="1" smtClean="0">
                <a:solidFill>
                  <a:srgbClr val="C00000"/>
                </a:solidFill>
              </a:rPr>
              <a:t>Расстояние</a:t>
            </a:r>
            <a:r>
              <a:rPr lang="uk-UA" sz="6000" b="1" dirty="0" smtClean="0">
                <a:solidFill>
                  <a:srgbClr val="C00000"/>
                </a:solidFill>
              </a:rPr>
              <a:t> </a:t>
            </a:r>
            <a:r>
              <a:rPr lang="uk-UA" sz="6000" b="1" dirty="0" err="1" smtClean="0">
                <a:solidFill>
                  <a:srgbClr val="C00000"/>
                </a:solidFill>
              </a:rPr>
              <a:t>между</a:t>
            </a:r>
            <a:r>
              <a:rPr lang="uk-UA" sz="6000" b="1" dirty="0" smtClean="0">
                <a:solidFill>
                  <a:srgbClr val="C00000"/>
                </a:solidFill>
              </a:rPr>
              <a:t> </a:t>
            </a:r>
            <a:r>
              <a:rPr lang="uk-UA" sz="6000" b="1" dirty="0" err="1" smtClean="0">
                <a:solidFill>
                  <a:srgbClr val="C00000"/>
                </a:solidFill>
              </a:rPr>
              <a:t>нуклеотидами</a:t>
            </a:r>
            <a:r>
              <a:rPr lang="uk-UA" sz="6000" b="1" dirty="0" smtClean="0">
                <a:solidFill>
                  <a:srgbClr val="C00000"/>
                </a:solidFill>
              </a:rPr>
              <a:t> в цепи </a:t>
            </a:r>
            <a:r>
              <a:rPr lang="uk-UA" sz="6000" b="1" dirty="0" err="1" smtClean="0">
                <a:solidFill>
                  <a:srgbClr val="C00000"/>
                </a:solidFill>
              </a:rPr>
              <a:t>молекулы</a:t>
            </a:r>
            <a:r>
              <a:rPr lang="uk-UA" sz="6000" b="1" dirty="0" smtClean="0">
                <a:solidFill>
                  <a:srgbClr val="C00000"/>
                </a:solidFill>
              </a:rPr>
              <a:t> ДНК (</a:t>
            </a:r>
            <a:r>
              <a:rPr lang="uk-UA" sz="6000" b="1" dirty="0" err="1" smtClean="0">
                <a:solidFill>
                  <a:srgbClr val="C00000"/>
                </a:solidFill>
              </a:rPr>
              <a:t>длина</a:t>
            </a:r>
            <a:r>
              <a:rPr lang="uk-UA" sz="6000" b="1" dirty="0" smtClean="0">
                <a:solidFill>
                  <a:srgbClr val="C00000"/>
                </a:solidFill>
              </a:rPr>
              <a:t> одного </a:t>
            </a:r>
            <a:r>
              <a:rPr lang="uk-UA" sz="6000" b="1" dirty="0" err="1" smtClean="0">
                <a:solidFill>
                  <a:srgbClr val="C00000"/>
                </a:solidFill>
              </a:rPr>
              <a:t>нуклеотида</a:t>
            </a:r>
            <a:r>
              <a:rPr lang="uk-UA" sz="6000" b="1" dirty="0" smtClean="0">
                <a:solidFill>
                  <a:srgbClr val="C00000"/>
                </a:solidFill>
              </a:rPr>
              <a:t>) – 0, 34 </a:t>
            </a:r>
            <a:r>
              <a:rPr lang="uk-UA" sz="6000" b="1" dirty="0" err="1" smtClean="0">
                <a:solidFill>
                  <a:srgbClr val="C00000"/>
                </a:solidFill>
              </a:rPr>
              <a:t>нм</a:t>
            </a:r>
            <a:endParaRPr lang="uk-UA" sz="6000" b="1" dirty="0">
              <a:solidFill>
                <a:srgbClr val="C0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196752"/>
            <a:ext cx="8100392" cy="3785652"/>
          </a:xfrm>
          <a:prstGeom prst="rect">
            <a:avLst/>
          </a:prstGeom>
        </p:spPr>
        <p:txBody>
          <a:bodyPr wrap="square">
            <a:spAutoFit/>
          </a:bodyPr>
          <a:lstStyle/>
          <a:p>
            <a:r>
              <a:rPr lang="uk-UA" sz="4000" dirty="0" err="1" smtClean="0"/>
              <a:t>Участок</a:t>
            </a:r>
            <a:r>
              <a:rPr lang="uk-UA" sz="4000" dirty="0" smtClean="0"/>
              <a:t> </a:t>
            </a:r>
            <a:r>
              <a:rPr lang="uk-UA" sz="4000" dirty="0" err="1" smtClean="0"/>
              <a:t>молекулы</a:t>
            </a:r>
            <a:r>
              <a:rPr lang="uk-UA" sz="4000" dirty="0" smtClean="0"/>
              <a:t> ДНК  </a:t>
            </a:r>
            <a:r>
              <a:rPr lang="uk-UA" sz="4000" dirty="0" err="1" smtClean="0"/>
              <a:t>состоит</a:t>
            </a:r>
            <a:r>
              <a:rPr lang="uk-UA" sz="4000" dirty="0" smtClean="0"/>
              <a:t> </a:t>
            </a:r>
            <a:r>
              <a:rPr lang="uk-UA" sz="4000" dirty="0" err="1" smtClean="0"/>
              <a:t>из</a:t>
            </a:r>
            <a:r>
              <a:rPr lang="uk-UA" sz="4000" dirty="0" smtClean="0"/>
              <a:t> 60 пар </a:t>
            </a:r>
            <a:r>
              <a:rPr lang="uk-UA" sz="4000" dirty="0" err="1" smtClean="0"/>
              <a:t>нуклеотидов</a:t>
            </a:r>
            <a:r>
              <a:rPr lang="uk-UA" sz="4000" dirty="0" smtClean="0"/>
              <a:t>. </a:t>
            </a:r>
            <a:endParaRPr lang="uk-UA" sz="4000" dirty="0" smtClean="0"/>
          </a:p>
          <a:p>
            <a:endParaRPr lang="uk-UA" sz="4000" dirty="0" smtClean="0"/>
          </a:p>
          <a:p>
            <a:r>
              <a:rPr lang="uk-UA" sz="4000" dirty="0" err="1" smtClean="0"/>
              <a:t>Определите</a:t>
            </a:r>
            <a:r>
              <a:rPr lang="uk-UA" sz="4000" dirty="0" smtClean="0"/>
              <a:t> </a:t>
            </a:r>
            <a:r>
              <a:rPr lang="uk-UA" sz="4000" dirty="0" err="1" smtClean="0"/>
              <a:t>длину</a:t>
            </a:r>
            <a:r>
              <a:rPr lang="uk-UA" sz="4000" dirty="0" smtClean="0"/>
              <a:t> </a:t>
            </a:r>
            <a:r>
              <a:rPr lang="uk-UA" sz="4000" dirty="0" err="1" smtClean="0"/>
              <a:t>этого</a:t>
            </a:r>
            <a:r>
              <a:rPr lang="uk-UA" sz="4000" dirty="0" smtClean="0"/>
              <a:t> </a:t>
            </a:r>
            <a:r>
              <a:rPr lang="uk-UA" sz="4000" dirty="0" err="1" smtClean="0"/>
              <a:t>участка</a:t>
            </a:r>
            <a:r>
              <a:rPr lang="uk-UA" sz="4000" dirty="0" smtClean="0"/>
              <a:t> (</a:t>
            </a:r>
            <a:r>
              <a:rPr lang="uk-UA" sz="4000" dirty="0" err="1" smtClean="0"/>
              <a:t>расстояние</a:t>
            </a:r>
            <a:r>
              <a:rPr lang="uk-UA" sz="4000" dirty="0" smtClean="0"/>
              <a:t> </a:t>
            </a:r>
            <a:r>
              <a:rPr lang="uk-UA" sz="4000" dirty="0" err="1" smtClean="0"/>
              <a:t>между</a:t>
            </a:r>
            <a:r>
              <a:rPr lang="uk-UA" sz="4000" dirty="0" smtClean="0"/>
              <a:t> </a:t>
            </a:r>
            <a:r>
              <a:rPr lang="uk-UA" sz="4000" dirty="0" err="1" smtClean="0"/>
              <a:t>нуклеотидами</a:t>
            </a:r>
            <a:r>
              <a:rPr lang="uk-UA" sz="4000" dirty="0" smtClean="0"/>
              <a:t> </a:t>
            </a:r>
            <a:r>
              <a:rPr lang="uk-UA" sz="4000" dirty="0" err="1" smtClean="0"/>
              <a:t>составляет</a:t>
            </a:r>
            <a:r>
              <a:rPr lang="uk-UA" sz="4000" dirty="0" smtClean="0"/>
              <a:t> </a:t>
            </a:r>
            <a:r>
              <a:rPr lang="uk-UA" sz="4000" dirty="0" smtClean="0"/>
              <a:t>0, 34 </a:t>
            </a:r>
            <a:r>
              <a:rPr lang="uk-UA" sz="4000" dirty="0" err="1" smtClean="0"/>
              <a:t>нм</a:t>
            </a:r>
            <a:r>
              <a:rPr lang="uk-UA" sz="4000" dirty="0" smtClean="0"/>
              <a:t>)</a:t>
            </a:r>
            <a:endParaRPr lang="uk-UA"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4" descr="http://newauto-advice.ru/image/aHR0cDovL3dpa2kuY2hlbXByaW1lLmNoZW1lZGRsLm9yZy9pbWFnZXMvMS8xYy9TdHJ1Y3R1cmVzX29mX3RoZV9QcmluY2lwYWxfTml0cm9nZW5vdXNfQmFzZXNfLmpwZw=="/>
          <p:cNvPicPr>
            <a:picLocks noChangeAspect="1" noChangeArrowheads="1"/>
          </p:cNvPicPr>
          <p:nvPr/>
        </p:nvPicPr>
        <p:blipFill>
          <a:blip r:embed="rId2" cstate="print">
            <a:lum bright="-10000" contrast="30000"/>
          </a:blip>
          <a:srcRect/>
          <a:stretch>
            <a:fillRect/>
          </a:stretch>
        </p:blipFill>
        <p:spPr bwMode="auto">
          <a:xfrm>
            <a:off x="1619672" y="116632"/>
            <a:ext cx="6205652" cy="6624736"/>
          </a:xfrm>
          <a:prstGeom prst="rect">
            <a:avLst/>
          </a:prstGeom>
          <a:noFill/>
        </p:spPr>
      </p:pic>
      <p:sp>
        <p:nvSpPr>
          <p:cNvPr id="4" name="TextBox 3"/>
          <p:cNvSpPr txBox="1"/>
          <p:nvPr/>
        </p:nvSpPr>
        <p:spPr>
          <a:xfrm>
            <a:off x="1979712" y="2204864"/>
            <a:ext cx="1871282" cy="954107"/>
          </a:xfrm>
          <a:prstGeom prst="rect">
            <a:avLst/>
          </a:prstGeom>
          <a:solidFill>
            <a:schemeClr val="bg1"/>
          </a:solidFill>
        </p:spPr>
        <p:txBody>
          <a:bodyPr wrap="none" rtlCol="0">
            <a:spAutoFit/>
          </a:bodyPr>
          <a:lstStyle/>
          <a:p>
            <a:r>
              <a:rPr lang="ru-RU" sz="2800" b="1" dirty="0" err="1" smtClean="0"/>
              <a:t>Аденин</a:t>
            </a:r>
            <a:r>
              <a:rPr lang="ru-RU" sz="2800" b="1" dirty="0" smtClean="0"/>
              <a:t>      </a:t>
            </a:r>
          </a:p>
          <a:p>
            <a:endParaRPr lang="uk-UA" sz="2800" b="1" dirty="0"/>
          </a:p>
        </p:txBody>
      </p:sp>
      <p:sp>
        <p:nvSpPr>
          <p:cNvPr id="5" name="TextBox 4"/>
          <p:cNvSpPr txBox="1"/>
          <p:nvPr/>
        </p:nvSpPr>
        <p:spPr>
          <a:xfrm>
            <a:off x="5436096" y="2204864"/>
            <a:ext cx="2161938" cy="954107"/>
          </a:xfrm>
          <a:prstGeom prst="rect">
            <a:avLst/>
          </a:prstGeom>
          <a:solidFill>
            <a:schemeClr val="bg1"/>
          </a:solidFill>
        </p:spPr>
        <p:txBody>
          <a:bodyPr wrap="none" rtlCol="0">
            <a:spAutoFit/>
          </a:bodyPr>
          <a:lstStyle/>
          <a:p>
            <a:r>
              <a:rPr lang="ru-RU" sz="2800" b="1" dirty="0" smtClean="0"/>
              <a:t>Гуанин           </a:t>
            </a:r>
          </a:p>
          <a:p>
            <a:endParaRPr lang="uk-UA" sz="2800" b="1" dirty="0"/>
          </a:p>
        </p:txBody>
      </p:sp>
      <p:sp>
        <p:nvSpPr>
          <p:cNvPr id="6" name="TextBox 5"/>
          <p:cNvSpPr txBox="1"/>
          <p:nvPr/>
        </p:nvSpPr>
        <p:spPr>
          <a:xfrm>
            <a:off x="4067944" y="2708920"/>
            <a:ext cx="1423788" cy="523220"/>
          </a:xfrm>
          <a:prstGeom prst="rect">
            <a:avLst/>
          </a:prstGeom>
          <a:solidFill>
            <a:schemeClr val="bg1"/>
          </a:solidFill>
        </p:spPr>
        <p:txBody>
          <a:bodyPr wrap="none" rtlCol="0">
            <a:spAutoFit/>
          </a:bodyPr>
          <a:lstStyle/>
          <a:p>
            <a:r>
              <a:rPr lang="ru-RU" sz="2800" b="1" i="1" dirty="0" smtClean="0">
                <a:solidFill>
                  <a:srgbClr val="0070C0"/>
                </a:solidFill>
              </a:rPr>
              <a:t>Пурины</a:t>
            </a:r>
            <a:endParaRPr lang="uk-UA" sz="2800" b="1" i="1" dirty="0">
              <a:solidFill>
                <a:srgbClr val="0070C0"/>
              </a:solidFill>
            </a:endParaRPr>
          </a:p>
        </p:txBody>
      </p:sp>
      <p:sp>
        <p:nvSpPr>
          <p:cNvPr id="8" name="TextBox 7"/>
          <p:cNvSpPr txBox="1"/>
          <p:nvPr/>
        </p:nvSpPr>
        <p:spPr>
          <a:xfrm>
            <a:off x="1836622" y="5661248"/>
            <a:ext cx="1908151" cy="954107"/>
          </a:xfrm>
          <a:prstGeom prst="rect">
            <a:avLst/>
          </a:prstGeom>
          <a:solidFill>
            <a:schemeClr val="bg1"/>
          </a:solidFill>
        </p:spPr>
        <p:txBody>
          <a:bodyPr wrap="none" rtlCol="0">
            <a:spAutoFit/>
          </a:bodyPr>
          <a:lstStyle/>
          <a:p>
            <a:r>
              <a:rPr lang="ru-RU" sz="2800" b="1" dirty="0" err="1" smtClean="0"/>
              <a:t>Цитозин</a:t>
            </a:r>
            <a:r>
              <a:rPr lang="ru-RU" sz="2800" b="1" dirty="0" smtClean="0"/>
              <a:t>     </a:t>
            </a:r>
          </a:p>
          <a:p>
            <a:endParaRPr lang="uk-UA" sz="2800" b="1" dirty="0"/>
          </a:p>
        </p:txBody>
      </p:sp>
      <p:sp>
        <p:nvSpPr>
          <p:cNvPr id="9" name="TextBox 8"/>
          <p:cNvSpPr txBox="1"/>
          <p:nvPr/>
        </p:nvSpPr>
        <p:spPr>
          <a:xfrm>
            <a:off x="3959993" y="5661248"/>
            <a:ext cx="1605248" cy="954107"/>
          </a:xfrm>
          <a:prstGeom prst="rect">
            <a:avLst/>
          </a:prstGeom>
          <a:solidFill>
            <a:schemeClr val="bg1"/>
          </a:solidFill>
        </p:spPr>
        <p:txBody>
          <a:bodyPr wrap="none" rtlCol="0">
            <a:spAutoFit/>
          </a:bodyPr>
          <a:lstStyle/>
          <a:p>
            <a:r>
              <a:rPr lang="ru-RU" sz="2800" b="1" dirty="0" smtClean="0"/>
              <a:t>Тимин     </a:t>
            </a:r>
          </a:p>
          <a:p>
            <a:endParaRPr lang="uk-UA" sz="2800" b="1" dirty="0"/>
          </a:p>
        </p:txBody>
      </p:sp>
      <p:sp>
        <p:nvSpPr>
          <p:cNvPr id="10" name="TextBox 9"/>
          <p:cNvSpPr txBox="1"/>
          <p:nvPr/>
        </p:nvSpPr>
        <p:spPr>
          <a:xfrm>
            <a:off x="6156176" y="5661248"/>
            <a:ext cx="1739579" cy="954107"/>
          </a:xfrm>
          <a:prstGeom prst="rect">
            <a:avLst/>
          </a:prstGeom>
          <a:solidFill>
            <a:schemeClr val="bg1"/>
          </a:solidFill>
        </p:spPr>
        <p:txBody>
          <a:bodyPr wrap="none" rtlCol="0">
            <a:spAutoFit/>
          </a:bodyPr>
          <a:lstStyle/>
          <a:p>
            <a:r>
              <a:rPr lang="ru-RU" sz="2800" b="1" dirty="0" err="1" smtClean="0"/>
              <a:t>Урацил</a:t>
            </a:r>
            <a:r>
              <a:rPr lang="ru-RU" sz="2800" b="1" dirty="0" smtClean="0"/>
              <a:t>     </a:t>
            </a:r>
          </a:p>
          <a:p>
            <a:endParaRPr lang="uk-UA" sz="2800" b="1" dirty="0"/>
          </a:p>
        </p:txBody>
      </p:sp>
      <p:sp>
        <p:nvSpPr>
          <p:cNvPr id="11" name="TextBox 10"/>
          <p:cNvSpPr txBox="1"/>
          <p:nvPr/>
        </p:nvSpPr>
        <p:spPr>
          <a:xfrm>
            <a:off x="3707904" y="6218148"/>
            <a:ext cx="2254143" cy="523220"/>
          </a:xfrm>
          <a:prstGeom prst="rect">
            <a:avLst/>
          </a:prstGeom>
          <a:solidFill>
            <a:schemeClr val="bg1"/>
          </a:solidFill>
        </p:spPr>
        <p:txBody>
          <a:bodyPr wrap="none" rtlCol="0">
            <a:spAutoFit/>
          </a:bodyPr>
          <a:lstStyle/>
          <a:p>
            <a:r>
              <a:rPr lang="ru-RU" sz="2800" b="1" i="1" dirty="0" smtClean="0">
                <a:solidFill>
                  <a:srgbClr val="0070C0"/>
                </a:solidFill>
              </a:rPr>
              <a:t>Пиримидины</a:t>
            </a:r>
            <a:endParaRPr lang="uk-UA" sz="2800" b="1" i="1" dirty="0">
              <a:solidFill>
                <a:srgbClr val="0070C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412776"/>
            <a:ext cx="7344816" cy="3170099"/>
          </a:xfrm>
          <a:prstGeom prst="rect">
            <a:avLst/>
          </a:prstGeom>
        </p:spPr>
        <p:txBody>
          <a:bodyPr wrap="square">
            <a:spAutoFit/>
          </a:bodyPr>
          <a:lstStyle/>
          <a:p>
            <a:r>
              <a:rPr lang="uk-UA" sz="4000" dirty="0" err="1" smtClean="0"/>
              <a:t>Длина</a:t>
            </a:r>
            <a:r>
              <a:rPr lang="uk-UA" sz="4000" dirty="0" smtClean="0"/>
              <a:t> </a:t>
            </a:r>
            <a:r>
              <a:rPr lang="uk-UA" sz="4000" dirty="0" err="1" smtClean="0"/>
              <a:t>участка</a:t>
            </a:r>
            <a:r>
              <a:rPr lang="uk-UA" sz="4000" dirty="0" smtClean="0"/>
              <a:t> </a:t>
            </a:r>
            <a:r>
              <a:rPr lang="uk-UA" sz="4000" dirty="0" err="1" smtClean="0"/>
              <a:t>молекулы</a:t>
            </a:r>
            <a:r>
              <a:rPr lang="uk-UA" sz="4000" dirty="0" smtClean="0"/>
              <a:t> ДНК </a:t>
            </a:r>
            <a:r>
              <a:rPr lang="uk-UA" sz="4000" dirty="0" err="1" smtClean="0"/>
              <a:t>составляет</a:t>
            </a:r>
            <a:r>
              <a:rPr lang="uk-UA" sz="4000" dirty="0" smtClean="0"/>
              <a:t> </a:t>
            </a:r>
            <a:r>
              <a:rPr lang="uk-UA" sz="4000" dirty="0" smtClean="0"/>
              <a:t>510 </a:t>
            </a:r>
            <a:r>
              <a:rPr lang="uk-UA" sz="4000" dirty="0" err="1" smtClean="0"/>
              <a:t>нм</a:t>
            </a:r>
            <a:r>
              <a:rPr lang="uk-UA" sz="4000" dirty="0" smtClean="0"/>
              <a:t>. </a:t>
            </a:r>
            <a:endParaRPr lang="uk-UA" sz="4000" dirty="0" smtClean="0"/>
          </a:p>
          <a:p>
            <a:endParaRPr lang="uk-UA" sz="4000" dirty="0" smtClean="0"/>
          </a:p>
          <a:p>
            <a:r>
              <a:rPr lang="uk-UA" sz="4000" dirty="0" err="1" smtClean="0"/>
              <a:t>Определите</a:t>
            </a:r>
            <a:r>
              <a:rPr lang="uk-UA" sz="4000" dirty="0" smtClean="0"/>
              <a:t> </a:t>
            </a:r>
            <a:r>
              <a:rPr lang="uk-UA" sz="4000" dirty="0" smtClean="0"/>
              <a:t>число пар </a:t>
            </a:r>
            <a:r>
              <a:rPr lang="uk-UA" sz="4000" dirty="0" err="1" smtClean="0"/>
              <a:t>нуклеотидов</a:t>
            </a:r>
            <a:r>
              <a:rPr lang="uk-UA" sz="4000" dirty="0" smtClean="0"/>
              <a:t> в </a:t>
            </a:r>
            <a:r>
              <a:rPr lang="uk-UA" sz="4000" dirty="0" err="1" smtClean="0"/>
              <a:t>этом</a:t>
            </a:r>
            <a:r>
              <a:rPr lang="uk-UA" sz="4000" dirty="0" smtClean="0"/>
              <a:t> </a:t>
            </a:r>
            <a:r>
              <a:rPr lang="uk-UA" sz="4000" dirty="0" err="1" smtClean="0"/>
              <a:t>участке</a:t>
            </a:r>
            <a:r>
              <a:rPr lang="uk-UA" sz="4000" dirty="0" smtClean="0"/>
              <a:t>.</a:t>
            </a:r>
            <a:endParaRPr lang="uk-UA" sz="4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4"/>
            <a:ext cx="8604448" cy="5816977"/>
          </a:xfrm>
          <a:prstGeom prst="rect">
            <a:avLst/>
          </a:prstGeom>
        </p:spPr>
        <p:txBody>
          <a:bodyPr wrap="square">
            <a:spAutoFit/>
          </a:bodyPr>
          <a:lstStyle/>
          <a:p>
            <a:r>
              <a:rPr lang="uk-UA" sz="3600" dirty="0" smtClean="0"/>
              <a:t>Фрагмент </a:t>
            </a:r>
            <a:r>
              <a:rPr lang="uk-UA" sz="3600" dirty="0" err="1" smtClean="0"/>
              <a:t>правой</a:t>
            </a:r>
            <a:r>
              <a:rPr lang="uk-UA" sz="3600" dirty="0" smtClean="0"/>
              <a:t> цепи ДНК </a:t>
            </a:r>
            <a:r>
              <a:rPr lang="uk-UA" sz="3600" dirty="0" err="1" smtClean="0"/>
              <a:t>имеет</a:t>
            </a:r>
            <a:r>
              <a:rPr lang="uk-UA" sz="3600" dirty="0" smtClean="0"/>
              <a:t> </a:t>
            </a:r>
            <a:r>
              <a:rPr lang="uk-UA" sz="3600" dirty="0" err="1" smtClean="0"/>
              <a:t>следующий</a:t>
            </a:r>
            <a:r>
              <a:rPr lang="uk-UA" sz="3600" dirty="0" smtClean="0"/>
              <a:t> </a:t>
            </a:r>
            <a:r>
              <a:rPr lang="uk-UA" sz="3600" dirty="0" err="1" smtClean="0"/>
              <a:t>нуклеотидный</a:t>
            </a:r>
            <a:r>
              <a:rPr lang="uk-UA" sz="3600" dirty="0" smtClean="0"/>
              <a:t> состав: </a:t>
            </a:r>
            <a:r>
              <a:rPr lang="uk-UA" sz="4800" dirty="0" smtClean="0"/>
              <a:t>ГГГЦАТААЦГЦТ...</a:t>
            </a:r>
          </a:p>
          <a:p>
            <a:endParaRPr lang="uk-UA" sz="3600" dirty="0" smtClean="0"/>
          </a:p>
          <a:p>
            <a:r>
              <a:rPr lang="uk-UA" sz="3600" dirty="0" smtClean="0"/>
              <a:t>а) </a:t>
            </a:r>
            <a:r>
              <a:rPr lang="uk-UA" sz="3600" dirty="0" err="1" smtClean="0"/>
              <a:t>Определите</a:t>
            </a:r>
            <a:r>
              <a:rPr lang="uk-UA" sz="3600" dirty="0" smtClean="0"/>
              <a:t>  порядок </a:t>
            </a:r>
            <a:r>
              <a:rPr lang="uk-UA" sz="3600" dirty="0" err="1" smtClean="0"/>
              <a:t>чередования</a:t>
            </a:r>
            <a:r>
              <a:rPr lang="uk-UA" sz="3600" dirty="0" smtClean="0"/>
              <a:t>  </a:t>
            </a:r>
            <a:r>
              <a:rPr lang="uk-UA" sz="3600" dirty="0" err="1" smtClean="0"/>
              <a:t>нуклеотидов</a:t>
            </a:r>
            <a:r>
              <a:rPr lang="uk-UA" sz="3600" dirty="0" smtClean="0"/>
              <a:t> </a:t>
            </a:r>
            <a:r>
              <a:rPr lang="uk-UA" sz="3600" dirty="0" smtClean="0"/>
              <a:t>в </a:t>
            </a:r>
            <a:r>
              <a:rPr lang="uk-UA" sz="3600" dirty="0" err="1" smtClean="0"/>
              <a:t>левой</a:t>
            </a:r>
            <a:r>
              <a:rPr lang="uk-UA" sz="3600" dirty="0" smtClean="0"/>
              <a:t> цепи.</a:t>
            </a:r>
          </a:p>
          <a:p>
            <a:r>
              <a:rPr lang="uk-UA" sz="3600" dirty="0" smtClean="0"/>
              <a:t>б) </a:t>
            </a:r>
            <a:r>
              <a:rPr lang="uk-UA" sz="3600" dirty="0" err="1" smtClean="0"/>
              <a:t>Какова</a:t>
            </a:r>
            <a:r>
              <a:rPr lang="uk-UA" sz="3600" dirty="0" smtClean="0"/>
              <a:t> </a:t>
            </a:r>
            <a:r>
              <a:rPr lang="uk-UA" sz="3600" dirty="0" err="1" smtClean="0"/>
              <a:t>длина</a:t>
            </a:r>
            <a:r>
              <a:rPr lang="uk-UA" sz="3600" dirty="0" smtClean="0"/>
              <a:t> </a:t>
            </a:r>
            <a:r>
              <a:rPr lang="uk-UA" sz="3600" dirty="0" err="1" smtClean="0"/>
              <a:t>данного</a:t>
            </a:r>
            <a:r>
              <a:rPr lang="uk-UA" sz="3600" dirty="0" smtClean="0"/>
              <a:t> фрагмента </a:t>
            </a:r>
            <a:r>
              <a:rPr lang="uk-UA" sz="3600" dirty="0" err="1" smtClean="0"/>
              <a:t>молекулы</a:t>
            </a:r>
            <a:r>
              <a:rPr lang="uk-UA" sz="3600" dirty="0" smtClean="0"/>
              <a:t> ДНК?</a:t>
            </a:r>
          </a:p>
          <a:p>
            <a:r>
              <a:rPr lang="uk-UA" sz="3600" dirty="0" smtClean="0"/>
              <a:t>в) </a:t>
            </a:r>
            <a:r>
              <a:rPr lang="uk-UA" sz="3600" dirty="0" err="1" smtClean="0"/>
              <a:t>Определите</a:t>
            </a:r>
            <a:r>
              <a:rPr lang="uk-UA" sz="3600" dirty="0" smtClean="0"/>
              <a:t> </a:t>
            </a:r>
            <a:r>
              <a:rPr lang="uk-UA" sz="3600" dirty="0" smtClean="0"/>
              <a:t>процент </a:t>
            </a:r>
            <a:r>
              <a:rPr lang="uk-UA" sz="3600" dirty="0" err="1" smtClean="0"/>
              <a:t>содержания</a:t>
            </a:r>
            <a:r>
              <a:rPr lang="uk-UA" sz="3600" dirty="0" smtClean="0"/>
              <a:t> </a:t>
            </a:r>
            <a:r>
              <a:rPr lang="uk-UA" sz="3600" dirty="0" err="1" smtClean="0"/>
              <a:t>каждого</a:t>
            </a:r>
            <a:r>
              <a:rPr lang="uk-UA" sz="3600" dirty="0" smtClean="0"/>
              <a:t> </a:t>
            </a:r>
            <a:r>
              <a:rPr lang="uk-UA" sz="3600" dirty="0" err="1" smtClean="0"/>
              <a:t>нуклеотида</a:t>
            </a:r>
            <a:r>
              <a:rPr lang="uk-UA" sz="3600" dirty="0" smtClean="0"/>
              <a:t> в </a:t>
            </a:r>
            <a:r>
              <a:rPr lang="uk-UA" sz="3600" dirty="0" err="1" smtClean="0"/>
              <a:t>данном</a:t>
            </a:r>
            <a:r>
              <a:rPr lang="uk-UA" sz="3600" dirty="0" smtClean="0"/>
              <a:t> </a:t>
            </a:r>
            <a:r>
              <a:rPr lang="uk-UA" sz="3600" dirty="0" err="1" smtClean="0"/>
              <a:t>фрагменте</a:t>
            </a:r>
            <a:r>
              <a:rPr lang="uk-UA" sz="3600" dirty="0" smtClean="0"/>
              <a:t>.</a:t>
            </a:r>
            <a:endParaRPr lang="uk-UA" sz="36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1052736"/>
            <a:ext cx="7272808" cy="3785652"/>
          </a:xfrm>
          <a:prstGeom prst="rect">
            <a:avLst/>
          </a:prstGeom>
        </p:spPr>
        <p:txBody>
          <a:bodyPr wrap="square">
            <a:spAutoFit/>
          </a:bodyPr>
          <a:lstStyle/>
          <a:p>
            <a:r>
              <a:rPr lang="uk-UA" sz="6000" b="1" dirty="0" err="1" smtClean="0">
                <a:solidFill>
                  <a:srgbClr val="C00000"/>
                </a:solidFill>
              </a:rPr>
              <a:t>Относительная</a:t>
            </a:r>
            <a:r>
              <a:rPr lang="uk-UA" sz="6000" b="1" dirty="0" smtClean="0">
                <a:solidFill>
                  <a:srgbClr val="C00000"/>
                </a:solidFill>
              </a:rPr>
              <a:t> </a:t>
            </a:r>
            <a:r>
              <a:rPr lang="uk-UA" sz="6000" b="1" dirty="0" err="1" smtClean="0">
                <a:solidFill>
                  <a:srgbClr val="C00000"/>
                </a:solidFill>
              </a:rPr>
              <a:t>молекулярная</a:t>
            </a:r>
            <a:r>
              <a:rPr lang="uk-UA" sz="6000" b="1" dirty="0" smtClean="0">
                <a:solidFill>
                  <a:srgbClr val="C00000"/>
                </a:solidFill>
              </a:rPr>
              <a:t> </a:t>
            </a:r>
            <a:r>
              <a:rPr lang="uk-UA" sz="6000" b="1" dirty="0" err="1" smtClean="0">
                <a:solidFill>
                  <a:srgbClr val="C00000"/>
                </a:solidFill>
              </a:rPr>
              <a:t>масса</a:t>
            </a:r>
            <a:r>
              <a:rPr lang="uk-UA" sz="6000" b="1" dirty="0" smtClean="0">
                <a:solidFill>
                  <a:srgbClr val="C00000"/>
                </a:solidFill>
              </a:rPr>
              <a:t> одного </a:t>
            </a:r>
            <a:r>
              <a:rPr lang="uk-UA" sz="6000" b="1" dirty="0" err="1" smtClean="0">
                <a:solidFill>
                  <a:srgbClr val="C00000"/>
                </a:solidFill>
              </a:rPr>
              <a:t>нуклеотида</a:t>
            </a:r>
            <a:r>
              <a:rPr lang="uk-UA" sz="6000" b="1" dirty="0" smtClean="0">
                <a:solidFill>
                  <a:srgbClr val="C00000"/>
                </a:solidFill>
              </a:rPr>
              <a:t> </a:t>
            </a:r>
            <a:r>
              <a:rPr lang="uk-UA" sz="6000" b="1" dirty="0" err="1" smtClean="0">
                <a:solidFill>
                  <a:srgbClr val="C00000"/>
                </a:solidFill>
              </a:rPr>
              <a:t>равна</a:t>
            </a:r>
            <a:r>
              <a:rPr lang="uk-UA" sz="6000" b="1" dirty="0" smtClean="0">
                <a:solidFill>
                  <a:srgbClr val="C00000"/>
                </a:solidFill>
              </a:rPr>
              <a:t> 345</a:t>
            </a:r>
            <a:endParaRPr lang="uk-UA" sz="6000" b="1" dirty="0" smtClean="0">
              <a:solidFill>
                <a:srgbClr val="C0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8208912" cy="6247864"/>
          </a:xfrm>
          <a:prstGeom prst="rect">
            <a:avLst/>
          </a:prstGeom>
        </p:spPr>
        <p:txBody>
          <a:bodyPr wrap="square">
            <a:spAutoFit/>
          </a:bodyPr>
          <a:lstStyle/>
          <a:p>
            <a:r>
              <a:rPr lang="uk-UA" sz="4000" dirty="0" smtClean="0"/>
              <a:t>В </a:t>
            </a:r>
            <a:r>
              <a:rPr lang="uk-UA" sz="4000" dirty="0" err="1" smtClean="0"/>
              <a:t>молекуле</a:t>
            </a:r>
            <a:r>
              <a:rPr lang="uk-UA" sz="4000" dirty="0" smtClean="0"/>
              <a:t> ДНК </a:t>
            </a:r>
            <a:r>
              <a:rPr lang="uk-UA" sz="4000" dirty="0" err="1" smtClean="0"/>
              <a:t>содержится</a:t>
            </a:r>
            <a:r>
              <a:rPr lang="uk-UA" sz="4000" dirty="0" smtClean="0"/>
              <a:t> 880 </a:t>
            </a:r>
            <a:r>
              <a:rPr lang="uk-UA" sz="4000" dirty="0" err="1" smtClean="0"/>
              <a:t>гуаниловых</a:t>
            </a:r>
            <a:r>
              <a:rPr lang="uk-UA" sz="4000" dirty="0" smtClean="0"/>
              <a:t> </a:t>
            </a:r>
            <a:r>
              <a:rPr lang="uk-UA" sz="4000" dirty="0" err="1" smtClean="0"/>
              <a:t>нуклеотидов</a:t>
            </a:r>
            <a:r>
              <a:rPr lang="uk-UA" sz="4000" dirty="0" smtClean="0"/>
              <a:t>, </a:t>
            </a:r>
            <a:r>
              <a:rPr lang="uk-UA" sz="4000" dirty="0" err="1" smtClean="0"/>
              <a:t>которые</a:t>
            </a:r>
            <a:r>
              <a:rPr lang="uk-UA" sz="4000" dirty="0" smtClean="0"/>
              <a:t> </a:t>
            </a:r>
            <a:r>
              <a:rPr lang="uk-UA" sz="4000" dirty="0" err="1" smtClean="0"/>
              <a:t>составляют</a:t>
            </a:r>
            <a:r>
              <a:rPr lang="uk-UA" sz="4000" dirty="0" smtClean="0"/>
              <a:t> 22% от </a:t>
            </a:r>
            <a:r>
              <a:rPr lang="uk-UA" sz="4000" dirty="0" err="1" smtClean="0"/>
              <a:t>общего</a:t>
            </a:r>
            <a:r>
              <a:rPr lang="uk-UA" sz="4000" dirty="0" smtClean="0"/>
              <a:t> </a:t>
            </a:r>
            <a:r>
              <a:rPr lang="uk-UA" sz="4000" dirty="0" err="1" smtClean="0"/>
              <a:t>количества</a:t>
            </a:r>
            <a:r>
              <a:rPr lang="uk-UA" sz="4000" dirty="0" smtClean="0"/>
              <a:t> </a:t>
            </a:r>
            <a:r>
              <a:rPr lang="uk-UA" sz="4000" dirty="0" err="1" smtClean="0"/>
              <a:t>нуклеотидов</a:t>
            </a:r>
            <a:r>
              <a:rPr lang="uk-UA" sz="4000" dirty="0" smtClean="0"/>
              <a:t> </a:t>
            </a:r>
            <a:r>
              <a:rPr lang="uk-UA" sz="4000" dirty="0" err="1" smtClean="0"/>
              <a:t>этой</a:t>
            </a:r>
            <a:r>
              <a:rPr lang="uk-UA" sz="4000" dirty="0" smtClean="0"/>
              <a:t> ДНК.</a:t>
            </a:r>
          </a:p>
          <a:p>
            <a:endParaRPr lang="uk-UA" sz="4000" dirty="0" smtClean="0"/>
          </a:p>
          <a:p>
            <a:r>
              <a:rPr lang="uk-UA" sz="4000" dirty="0" err="1" smtClean="0"/>
              <a:t>Сколько</a:t>
            </a:r>
            <a:r>
              <a:rPr lang="uk-UA" sz="4000" dirty="0" smtClean="0"/>
              <a:t> </a:t>
            </a:r>
            <a:r>
              <a:rPr lang="uk-UA" sz="4000" dirty="0" err="1" smtClean="0"/>
              <a:t>каждого</a:t>
            </a:r>
            <a:r>
              <a:rPr lang="uk-UA" sz="4000" dirty="0" smtClean="0"/>
              <a:t> </a:t>
            </a:r>
            <a:r>
              <a:rPr lang="uk-UA" sz="4000" dirty="0" err="1" smtClean="0"/>
              <a:t>нуклеотида</a:t>
            </a:r>
            <a:r>
              <a:rPr lang="uk-UA" sz="4000" dirty="0" smtClean="0"/>
              <a:t> </a:t>
            </a:r>
            <a:r>
              <a:rPr lang="uk-UA" sz="4000" dirty="0" err="1" smtClean="0"/>
              <a:t>содержится</a:t>
            </a:r>
            <a:r>
              <a:rPr lang="uk-UA" sz="4000" dirty="0" smtClean="0"/>
              <a:t> в </a:t>
            </a:r>
            <a:r>
              <a:rPr lang="uk-UA" sz="4000" dirty="0" err="1" smtClean="0"/>
              <a:t>этой</a:t>
            </a:r>
            <a:r>
              <a:rPr lang="uk-UA" sz="4000" dirty="0" smtClean="0"/>
              <a:t> </a:t>
            </a:r>
            <a:r>
              <a:rPr lang="uk-UA" sz="4000" dirty="0" err="1" smtClean="0"/>
              <a:t>молекуле</a:t>
            </a:r>
            <a:r>
              <a:rPr lang="uk-UA" sz="4000" dirty="0" smtClean="0"/>
              <a:t> ДНК?</a:t>
            </a:r>
          </a:p>
          <a:p>
            <a:endParaRPr lang="uk-UA" sz="4000" dirty="0" smtClean="0"/>
          </a:p>
          <a:p>
            <a:r>
              <a:rPr lang="uk-UA" sz="4000" dirty="0" err="1" smtClean="0"/>
              <a:t>Какова</a:t>
            </a:r>
            <a:r>
              <a:rPr lang="uk-UA" sz="4000" dirty="0" smtClean="0"/>
              <a:t> </a:t>
            </a:r>
            <a:r>
              <a:rPr lang="uk-UA" sz="4000" dirty="0" err="1" smtClean="0"/>
              <a:t>длина</a:t>
            </a:r>
            <a:r>
              <a:rPr lang="uk-UA" sz="4000" dirty="0" smtClean="0"/>
              <a:t> </a:t>
            </a:r>
            <a:r>
              <a:rPr lang="uk-UA" sz="4000" dirty="0" smtClean="0"/>
              <a:t>и </a:t>
            </a:r>
            <a:r>
              <a:rPr lang="uk-UA" sz="4000" dirty="0" err="1" smtClean="0"/>
              <a:t>масса</a:t>
            </a:r>
            <a:r>
              <a:rPr lang="uk-UA" sz="4000" dirty="0" smtClean="0"/>
              <a:t> </a:t>
            </a:r>
            <a:r>
              <a:rPr lang="uk-UA" sz="4000" dirty="0" err="1" smtClean="0"/>
              <a:t>этого</a:t>
            </a:r>
            <a:r>
              <a:rPr lang="uk-UA" sz="4000" dirty="0" smtClean="0"/>
              <a:t> фрагмента ДНК?</a:t>
            </a:r>
            <a:r>
              <a:rPr lang="uk-UA" sz="4000" dirty="0" smtClean="0"/>
              <a:t> </a:t>
            </a:r>
            <a:endParaRPr lang="uk-UA" sz="4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548680"/>
            <a:ext cx="7920880" cy="5078313"/>
          </a:xfrm>
          <a:prstGeom prst="rect">
            <a:avLst/>
          </a:prstGeom>
        </p:spPr>
        <p:txBody>
          <a:bodyPr wrap="square">
            <a:spAutoFit/>
          </a:bodyPr>
          <a:lstStyle/>
          <a:p>
            <a:r>
              <a:rPr lang="uk-UA" sz="3600" dirty="0" smtClean="0"/>
              <a:t>Дана </a:t>
            </a:r>
            <a:r>
              <a:rPr lang="uk-UA" sz="3600" dirty="0" smtClean="0"/>
              <a:t>молекула ДНК </a:t>
            </a:r>
            <a:r>
              <a:rPr lang="uk-UA" sz="3600" dirty="0" smtClean="0"/>
              <a:t>с </a:t>
            </a:r>
            <a:r>
              <a:rPr lang="uk-UA" sz="3600" dirty="0" err="1" smtClean="0"/>
              <a:t>относительной</a:t>
            </a:r>
            <a:r>
              <a:rPr lang="uk-UA" sz="3600" dirty="0" smtClean="0"/>
              <a:t> </a:t>
            </a:r>
            <a:r>
              <a:rPr lang="uk-UA" sz="3600" dirty="0" err="1" smtClean="0"/>
              <a:t>молекулярной</a:t>
            </a:r>
            <a:r>
              <a:rPr lang="uk-UA" sz="3600" dirty="0" smtClean="0"/>
              <a:t> </a:t>
            </a:r>
            <a:r>
              <a:rPr lang="uk-UA" sz="3600" dirty="0" err="1" smtClean="0"/>
              <a:t>массой</a:t>
            </a:r>
            <a:r>
              <a:rPr lang="uk-UA" sz="3600" dirty="0" smtClean="0"/>
              <a:t> 69 000, </a:t>
            </a:r>
            <a:endParaRPr lang="uk-UA" sz="3600" dirty="0" smtClean="0"/>
          </a:p>
          <a:p>
            <a:r>
              <a:rPr lang="uk-UA" sz="3600" dirty="0" err="1" smtClean="0"/>
              <a:t>причем</a:t>
            </a:r>
            <a:r>
              <a:rPr lang="uk-UA" sz="3600" dirty="0" smtClean="0"/>
              <a:t> 8 625 </a:t>
            </a:r>
            <a:r>
              <a:rPr lang="uk-UA" sz="3600" dirty="0" err="1" smtClean="0"/>
              <a:t>приходится</a:t>
            </a:r>
            <a:r>
              <a:rPr lang="uk-UA" sz="3600" dirty="0" smtClean="0"/>
              <a:t> на долю </a:t>
            </a:r>
            <a:r>
              <a:rPr lang="uk-UA" sz="3600" dirty="0" err="1" smtClean="0"/>
              <a:t>адениловых</a:t>
            </a:r>
            <a:r>
              <a:rPr lang="uk-UA" sz="3600" dirty="0" smtClean="0"/>
              <a:t> </a:t>
            </a:r>
            <a:r>
              <a:rPr lang="uk-UA" sz="3600" dirty="0" err="1" smtClean="0"/>
              <a:t>нуклеотидов</a:t>
            </a:r>
            <a:r>
              <a:rPr lang="uk-UA" sz="3600" dirty="0" smtClean="0"/>
              <a:t>. </a:t>
            </a:r>
            <a:endParaRPr lang="uk-UA" sz="3600" dirty="0" smtClean="0"/>
          </a:p>
          <a:p>
            <a:endParaRPr lang="uk-UA" sz="3600" dirty="0" smtClean="0"/>
          </a:p>
          <a:p>
            <a:r>
              <a:rPr lang="uk-UA" sz="3600" dirty="0" err="1" smtClean="0"/>
              <a:t>Найдите</a:t>
            </a:r>
            <a:r>
              <a:rPr lang="uk-UA" sz="3600" dirty="0" smtClean="0"/>
              <a:t> </a:t>
            </a:r>
            <a:r>
              <a:rPr lang="uk-UA" sz="3600" dirty="0" err="1" smtClean="0"/>
              <a:t>количество</a:t>
            </a:r>
            <a:r>
              <a:rPr lang="uk-UA" sz="3600" dirty="0" smtClean="0"/>
              <a:t> </a:t>
            </a:r>
            <a:r>
              <a:rPr lang="uk-UA" sz="3600" dirty="0" err="1" smtClean="0"/>
              <a:t>всех</a:t>
            </a:r>
            <a:r>
              <a:rPr lang="uk-UA" sz="3600" dirty="0" smtClean="0"/>
              <a:t> </a:t>
            </a:r>
            <a:r>
              <a:rPr lang="uk-UA" sz="3600" dirty="0" err="1" smtClean="0"/>
              <a:t>нуклеотидов</a:t>
            </a:r>
            <a:r>
              <a:rPr lang="uk-UA" sz="3600" dirty="0" smtClean="0"/>
              <a:t> в </a:t>
            </a:r>
            <a:r>
              <a:rPr lang="uk-UA" sz="3600" dirty="0" err="1" smtClean="0"/>
              <a:t>этой</a:t>
            </a:r>
            <a:r>
              <a:rPr lang="uk-UA" sz="3600" dirty="0" smtClean="0"/>
              <a:t> ДНК. </a:t>
            </a:r>
            <a:endParaRPr lang="uk-UA" sz="3600" dirty="0" smtClean="0"/>
          </a:p>
          <a:p>
            <a:endParaRPr lang="uk-UA" sz="3600" dirty="0" smtClean="0"/>
          </a:p>
          <a:p>
            <a:r>
              <a:rPr lang="uk-UA" sz="3600" dirty="0" err="1" smtClean="0"/>
              <a:t>Определите</a:t>
            </a:r>
            <a:r>
              <a:rPr lang="uk-UA" sz="3600" dirty="0" smtClean="0"/>
              <a:t> </a:t>
            </a:r>
            <a:r>
              <a:rPr lang="uk-UA" sz="3600" dirty="0" err="1" smtClean="0"/>
              <a:t>длину</a:t>
            </a:r>
            <a:r>
              <a:rPr lang="uk-UA" sz="3600" dirty="0" smtClean="0"/>
              <a:t> </a:t>
            </a:r>
            <a:r>
              <a:rPr lang="uk-UA" sz="3600" dirty="0" err="1" smtClean="0"/>
              <a:t>этого</a:t>
            </a:r>
            <a:r>
              <a:rPr lang="uk-UA" sz="3600" dirty="0" smtClean="0"/>
              <a:t> фрагмента.</a:t>
            </a:r>
            <a:endParaRPr lang="uk-UA" sz="36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3275856" y="2132856"/>
            <a:ext cx="2448272" cy="2592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http://www.pearsall-family.org/PearsallDNASurnameProject_files/image105.jpg"/>
          <p:cNvPicPr>
            <a:picLocks noChangeAspect="1" noChangeArrowheads="1"/>
          </p:cNvPicPr>
          <p:nvPr/>
        </p:nvPicPr>
        <p:blipFill>
          <a:blip r:embed="rId2" cstate="print">
            <a:lum bright="10000" contrast="30000"/>
          </a:blip>
          <a:srcRect/>
          <a:stretch>
            <a:fillRect/>
          </a:stretch>
        </p:blipFill>
        <p:spPr bwMode="auto">
          <a:xfrm>
            <a:off x="0" y="44624"/>
            <a:ext cx="9144000" cy="6093296"/>
          </a:xfrm>
          <a:prstGeom prst="rect">
            <a:avLst/>
          </a:prstGeom>
          <a:noFill/>
        </p:spPr>
      </p:pic>
      <p:sp>
        <p:nvSpPr>
          <p:cNvPr id="4" name="TextBox 3"/>
          <p:cNvSpPr txBox="1"/>
          <p:nvPr/>
        </p:nvSpPr>
        <p:spPr>
          <a:xfrm>
            <a:off x="899592" y="5733256"/>
            <a:ext cx="3384376" cy="954107"/>
          </a:xfrm>
          <a:prstGeom prst="rect">
            <a:avLst/>
          </a:prstGeom>
          <a:solidFill>
            <a:schemeClr val="bg1"/>
          </a:solidFill>
          <a:ln>
            <a:noFill/>
          </a:ln>
        </p:spPr>
        <p:txBody>
          <a:bodyPr wrap="square" rtlCol="0">
            <a:spAutoFit/>
          </a:bodyPr>
          <a:lstStyle/>
          <a:p>
            <a:pPr algn="ctr"/>
            <a:r>
              <a:rPr lang="uk-UA" sz="2800" b="1" dirty="0" err="1" smtClean="0"/>
              <a:t>Аутосомы</a:t>
            </a:r>
            <a:endParaRPr lang="uk-UA" sz="2800" b="1" dirty="0" smtClean="0"/>
          </a:p>
          <a:p>
            <a:pPr algn="ctr"/>
            <a:endParaRPr lang="uk-UA" sz="2800" b="1" dirty="0"/>
          </a:p>
        </p:txBody>
      </p:sp>
      <p:sp>
        <p:nvSpPr>
          <p:cNvPr id="5" name="TextBox 4"/>
          <p:cNvSpPr txBox="1"/>
          <p:nvPr/>
        </p:nvSpPr>
        <p:spPr>
          <a:xfrm>
            <a:off x="6156176" y="5661248"/>
            <a:ext cx="2987824" cy="954107"/>
          </a:xfrm>
          <a:prstGeom prst="rect">
            <a:avLst/>
          </a:prstGeom>
          <a:solidFill>
            <a:schemeClr val="bg1"/>
          </a:solidFill>
          <a:ln>
            <a:noFill/>
          </a:ln>
        </p:spPr>
        <p:txBody>
          <a:bodyPr wrap="square" rtlCol="0">
            <a:spAutoFit/>
          </a:bodyPr>
          <a:lstStyle/>
          <a:p>
            <a:pPr algn="ctr"/>
            <a:r>
              <a:rPr lang="uk-UA" sz="2800" b="1" dirty="0" err="1" smtClean="0"/>
              <a:t>Половые</a:t>
            </a:r>
            <a:r>
              <a:rPr lang="uk-UA" sz="2800" b="1" dirty="0" smtClean="0"/>
              <a:t> </a:t>
            </a:r>
            <a:r>
              <a:rPr lang="uk-UA" sz="2800" b="1" dirty="0" err="1" smtClean="0"/>
              <a:t>хромосомы</a:t>
            </a:r>
            <a:endParaRPr lang="uk-UA" sz="2800" b="1" dirty="0"/>
          </a:p>
        </p:txBody>
      </p:sp>
      <p:sp>
        <p:nvSpPr>
          <p:cNvPr id="6" name="Прямоугольник 5"/>
          <p:cNvSpPr/>
          <p:nvPr/>
        </p:nvSpPr>
        <p:spPr>
          <a:xfrm>
            <a:off x="6444208" y="4581128"/>
            <a:ext cx="2304256" cy="208823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Группа 9"/>
          <p:cNvGrpSpPr/>
          <p:nvPr/>
        </p:nvGrpSpPr>
        <p:grpSpPr>
          <a:xfrm>
            <a:off x="1979712" y="1268760"/>
            <a:ext cx="1224136" cy="5112568"/>
            <a:chOff x="1979712" y="1268760"/>
            <a:chExt cx="1224136" cy="5112568"/>
          </a:xfrm>
        </p:grpSpPr>
        <p:grpSp>
          <p:nvGrpSpPr>
            <p:cNvPr id="6" name="Группа 5"/>
            <p:cNvGrpSpPr/>
            <p:nvPr/>
          </p:nvGrpSpPr>
          <p:grpSpPr>
            <a:xfrm>
              <a:off x="1979712" y="1268760"/>
              <a:ext cx="432048" cy="5112568"/>
              <a:chOff x="6156176" y="764704"/>
              <a:chExt cx="432048" cy="5112568"/>
            </a:xfrm>
          </p:grpSpPr>
          <p:sp>
            <p:nvSpPr>
              <p:cNvPr id="4" name="Овал 3"/>
              <p:cNvSpPr/>
              <p:nvPr/>
            </p:nvSpPr>
            <p:spPr>
              <a:xfrm>
                <a:off x="6156176" y="764704"/>
                <a:ext cx="432048" cy="20882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Овал 4"/>
              <p:cNvSpPr/>
              <p:nvPr/>
            </p:nvSpPr>
            <p:spPr>
              <a:xfrm>
                <a:off x="6156176" y="2852936"/>
                <a:ext cx="432048" cy="30243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7" name="Группа 6"/>
            <p:cNvGrpSpPr/>
            <p:nvPr/>
          </p:nvGrpSpPr>
          <p:grpSpPr>
            <a:xfrm>
              <a:off x="2771800" y="1268760"/>
              <a:ext cx="432048" cy="5112568"/>
              <a:chOff x="6156176" y="764704"/>
              <a:chExt cx="432048" cy="5112568"/>
            </a:xfrm>
          </p:grpSpPr>
          <p:sp>
            <p:nvSpPr>
              <p:cNvPr id="8" name="Овал 7"/>
              <p:cNvSpPr/>
              <p:nvPr/>
            </p:nvSpPr>
            <p:spPr>
              <a:xfrm>
                <a:off x="6156176" y="764704"/>
                <a:ext cx="432048" cy="20882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Овал 8"/>
              <p:cNvSpPr/>
              <p:nvPr/>
            </p:nvSpPr>
            <p:spPr>
              <a:xfrm>
                <a:off x="6156176" y="2852936"/>
                <a:ext cx="432048" cy="302433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sp>
        <p:nvSpPr>
          <p:cNvPr id="11" name="TextBox 10"/>
          <p:cNvSpPr txBox="1"/>
          <p:nvPr/>
        </p:nvSpPr>
        <p:spPr>
          <a:xfrm>
            <a:off x="1475656" y="188640"/>
            <a:ext cx="6198043" cy="707886"/>
          </a:xfrm>
          <a:prstGeom prst="rect">
            <a:avLst/>
          </a:prstGeom>
          <a:noFill/>
        </p:spPr>
        <p:txBody>
          <a:bodyPr wrap="none" rtlCol="0">
            <a:spAutoFit/>
          </a:bodyPr>
          <a:lstStyle/>
          <a:p>
            <a:r>
              <a:rPr lang="uk-UA" sz="4000" b="1" dirty="0" err="1" smtClean="0"/>
              <a:t>Гомологичные</a:t>
            </a:r>
            <a:r>
              <a:rPr lang="uk-UA" sz="4000" b="1" dirty="0" smtClean="0"/>
              <a:t> </a:t>
            </a:r>
            <a:r>
              <a:rPr lang="uk-UA" sz="4000" b="1" dirty="0" err="1" smtClean="0"/>
              <a:t>хромосомы</a:t>
            </a:r>
            <a:endParaRPr lang="uk-UA" sz="4000" b="1" dirty="0"/>
          </a:p>
        </p:txBody>
      </p:sp>
      <p:grpSp>
        <p:nvGrpSpPr>
          <p:cNvPr id="28" name="Группа 27"/>
          <p:cNvGrpSpPr/>
          <p:nvPr/>
        </p:nvGrpSpPr>
        <p:grpSpPr>
          <a:xfrm>
            <a:off x="395536" y="1124744"/>
            <a:ext cx="2808312" cy="1296144"/>
            <a:chOff x="395536" y="1124744"/>
            <a:chExt cx="2808312" cy="1296144"/>
          </a:xfrm>
        </p:grpSpPr>
        <p:sp>
          <p:nvSpPr>
            <p:cNvPr id="12" name="Прямоугольник 11"/>
            <p:cNvSpPr/>
            <p:nvPr/>
          </p:nvSpPr>
          <p:spPr>
            <a:xfrm>
              <a:off x="1979712" y="2060848"/>
              <a:ext cx="432048" cy="3600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Прямоугольник 12"/>
            <p:cNvSpPr/>
            <p:nvPr/>
          </p:nvSpPr>
          <p:spPr>
            <a:xfrm>
              <a:off x="2771800" y="2060848"/>
              <a:ext cx="432048" cy="36004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TextBox 13"/>
            <p:cNvSpPr txBox="1"/>
            <p:nvPr/>
          </p:nvSpPr>
          <p:spPr>
            <a:xfrm>
              <a:off x="395536" y="1124744"/>
              <a:ext cx="1399037" cy="523220"/>
            </a:xfrm>
            <a:prstGeom prst="rect">
              <a:avLst/>
            </a:prstGeom>
            <a:noFill/>
          </p:spPr>
          <p:txBody>
            <a:bodyPr wrap="none" rtlCol="0">
              <a:spAutoFit/>
            </a:bodyPr>
            <a:lstStyle/>
            <a:p>
              <a:r>
                <a:rPr lang="uk-UA" sz="2800" b="1" dirty="0" smtClean="0"/>
                <a:t>Локус А</a:t>
              </a:r>
              <a:endParaRPr lang="uk-UA" sz="2800" b="1" dirty="0"/>
            </a:p>
          </p:txBody>
        </p:sp>
        <p:cxnSp>
          <p:nvCxnSpPr>
            <p:cNvPr id="16" name="Прямая со стрелкой 15"/>
            <p:cNvCxnSpPr>
              <a:stCxn id="14" idx="3"/>
              <a:endCxn id="12" idx="1"/>
            </p:cNvCxnSpPr>
            <p:nvPr/>
          </p:nvCxnSpPr>
          <p:spPr>
            <a:xfrm>
              <a:off x="1794573" y="1386354"/>
              <a:ext cx="185139" cy="85451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14" idx="3"/>
              <a:endCxn id="13" idx="1"/>
            </p:cNvCxnSpPr>
            <p:nvPr/>
          </p:nvCxnSpPr>
          <p:spPr>
            <a:xfrm>
              <a:off x="1794573" y="1386354"/>
              <a:ext cx="977227" cy="854514"/>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1" name="Группа 30"/>
          <p:cNvGrpSpPr/>
          <p:nvPr/>
        </p:nvGrpSpPr>
        <p:grpSpPr>
          <a:xfrm>
            <a:off x="323528" y="1969676"/>
            <a:ext cx="4461074" cy="542384"/>
            <a:chOff x="323528" y="1969676"/>
            <a:chExt cx="4461074" cy="542384"/>
          </a:xfrm>
        </p:grpSpPr>
        <p:sp>
          <p:nvSpPr>
            <p:cNvPr id="29" name="TextBox 28"/>
            <p:cNvSpPr txBox="1"/>
            <p:nvPr/>
          </p:nvSpPr>
          <p:spPr>
            <a:xfrm>
              <a:off x="323528" y="1969676"/>
              <a:ext cx="1567930" cy="523220"/>
            </a:xfrm>
            <a:prstGeom prst="rect">
              <a:avLst/>
            </a:prstGeom>
            <a:noFill/>
          </p:spPr>
          <p:txBody>
            <a:bodyPr wrap="none" rtlCol="0">
              <a:spAutoFit/>
            </a:bodyPr>
            <a:lstStyle/>
            <a:p>
              <a:r>
                <a:rPr lang="uk-UA" sz="2400" dirty="0" err="1" smtClean="0"/>
                <a:t>Аллель</a:t>
              </a:r>
              <a:r>
                <a:rPr lang="uk-UA" sz="2400" dirty="0" smtClean="0"/>
                <a:t> </a:t>
              </a:r>
              <a:r>
                <a:rPr lang="uk-UA" sz="2800" b="1" dirty="0" smtClean="0"/>
                <a:t>А</a:t>
              </a:r>
              <a:r>
                <a:rPr lang="uk-UA" sz="2800" b="1" baseline="-25000" dirty="0" smtClean="0"/>
                <a:t>1</a:t>
              </a:r>
              <a:endParaRPr lang="uk-UA" sz="2800" b="1" baseline="-25000" dirty="0"/>
            </a:p>
          </p:txBody>
        </p:sp>
        <p:sp>
          <p:nvSpPr>
            <p:cNvPr id="30" name="TextBox 29"/>
            <p:cNvSpPr txBox="1"/>
            <p:nvPr/>
          </p:nvSpPr>
          <p:spPr>
            <a:xfrm>
              <a:off x="3203848" y="1988840"/>
              <a:ext cx="1580754" cy="523220"/>
            </a:xfrm>
            <a:prstGeom prst="rect">
              <a:avLst/>
            </a:prstGeom>
            <a:noFill/>
          </p:spPr>
          <p:txBody>
            <a:bodyPr wrap="none" rtlCol="0">
              <a:spAutoFit/>
            </a:bodyPr>
            <a:lstStyle/>
            <a:p>
              <a:r>
                <a:rPr lang="uk-UA" sz="2400" dirty="0" err="1" smtClean="0"/>
                <a:t>Аллель</a:t>
              </a:r>
              <a:r>
                <a:rPr lang="uk-UA" sz="2800" b="1" dirty="0" smtClean="0"/>
                <a:t> А</a:t>
              </a:r>
              <a:r>
                <a:rPr lang="uk-UA" sz="2800" b="1" baseline="-25000" dirty="0" smtClean="0"/>
                <a:t>2</a:t>
              </a:r>
              <a:endParaRPr lang="uk-UA" sz="2800" b="1" baseline="-25000" dirty="0"/>
            </a:p>
          </p:txBody>
        </p:sp>
      </p:grpSp>
      <p:sp>
        <p:nvSpPr>
          <p:cNvPr id="32" name="TextBox 31"/>
          <p:cNvSpPr txBox="1"/>
          <p:nvPr/>
        </p:nvSpPr>
        <p:spPr>
          <a:xfrm>
            <a:off x="5290073" y="1340768"/>
            <a:ext cx="3207545" cy="2575064"/>
          </a:xfrm>
          <a:prstGeom prst="rect">
            <a:avLst/>
          </a:prstGeom>
          <a:noFill/>
        </p:spPr>
        <p:txBody>
          <a:bodyPr wrap="none" rtlCol="0">
            <a:spAutoFit/>
          </a:bodyPr>
          <a:lstStyle/>
          <a:p>
            <a:pPr algn="ctr"/>
            <a:r>
              <a:rPr lang="uk-UA" sz="2800" b="1" dirty="0" err="1" smtClean="0"/>
              <a:t>Генотипы</a:t>
            </a:r>
            <a:r>
              <a:rPr lang="uk-UA" sz="2800" b="1" dirty="0" smtClean="0"/>
              <a:t>:</a:t>
            </a:r>
          </a:p>
          <a:p>
            <a:r>
              <a:rPr lang="uk-UA" sz="3200" b="1" dirty="0" smtClean="0"/>
              <a:t>А</a:t>
            </a:r>
            <a:r>
              <a:rPr lang="uk-UA" sz="3200" b="1" baseline="-25000" dirty="0" smtClean="0"/>
              <a:t>1</a:t>
            </a:r>
            <a:r>
              <a:rPr lang="uk-UA" sz="3200" b="1" dirty="0" smtClean="0"/>
              <a:t>А</a:t>
            </a:r>
            <a:r>
              <a:rPr lang="uk-UA" sz="3200" b="1" baseline="-25000" dirty="0" smtClean="0"/>
              <a:t>1</a:t>
            </a:r>
            <a:r>
              <a:rPr lang="uk-UA" sz="2800" b="1" dirty="0" smtClean="0"/>
              <a:t> - </a:t>
            </a:r>
            <a:r>
              <a:rPr lang="uk-UA" sz="2800" dirty="0" err="1" smtClean="0"/>
              <a:t>гомозигота</a:t>
            </a:r>
            <a:r>
              <a:rPr lang="uk-UA" sz="2800" baseline="-25000" dirty="0" smtClean="0"/>
              <a:t> </a:t>
            </a:r>
          </a:p>
          <a:p>
            <a:r>
              <a:rPr lang="uk-UA" sz="3200" b="1" dirty="0" smtClean="0"/>
              <a:t>А</a:t>
            </a:r>
            <a:r>
              <a:rPr lang="uk-UA" sz="3200" b="1" baseline="-25000" dirty="0" smtClean="0"/>
              <a:t>2</a:t>
            </a:r>
            <a:r>
              <a:rPr lang="uk-UA" sz="3200" b="1" dirty="0" smtClean="0"/>
              <a:t>А</a:t>
            </a:r>
            <a:r>
              <a:rPr lang="uk-UA" sz="3200" b="1" baseline="-25000" dirty="0" smtClean="0"/>
              <a:t>2</a:t>
            </a:r>
            <a:r>
              <a:rPr lang="uk-UA" sz="2800" b="1" baseline="-25000" dirty="0" smtClean="0"/>
              <a:t>  </a:t>
            </a:r>
            <a:r>
              <a:rPr lang="uk-UA" sz="2800" b="1" dirty="0" smtClean="0"/>
              <a:t>- </a:t>
            </a:r>
            <a:r>
              <a:rPr lang="uk-UA" sz="2800" dirty="0" err="1" smtClean="0"/>
              <a:t>гомозигота</a:t>
            </a:r>
            <a:endParaRPr lang="uk-UA" sz="2800" dirty="0" smtClean="0"/>
          </a:p>
          <a:p>
            <a:r>
              <a:rPr lang="uk-UA" sz="3200" b="1" dirty="0" smtClean="0"/>
              <a:t>А</a:t>
            </a:r>
            <a:r>
              <a:rPr lang="uk-UA" sz="3200" b="1" baseline="-25000" dirty="0" smtClean="0"/>
              <a:t>1</a:t>
            </a:r>
            <a:r>
              <a:rPr lang="uk-UA" sz="3200" b="1" dirty="0" smtClean="0"/>
              <a:t>А</a:t>
            </a:r>
            <a:r>
              <a:rPr lang="uk-UA" sz="3200" b="1" baseline="-25000" dirty="0" smtClean="0"/>
              <a:t>2 </a:t>
            </a:r>
            <a:r>
              <a:rPr lang="uk-UA" sz="2800" b="1" dirty="0" smtClean="0"/>
              <a:t>- </a:t>
            </a:r>
            <a:r>
              <a:rPr lang="uk-UA" sz="2800" dirty="0" smtClean="0"/>
              <a:t>гетерозигота</a:t>
            </a:r>
            <a:endParaRPr lang="uk-UA" sz="2800" dirty="0" smtClean="0"/>
          </a:p>
          <a:p>
            <a:endParaRPr lang="uk-UA" sz="2800" b="1" baseline="-25000" dirty="0" smtClean="0"/>
          </a:p>
          <a:p>
            <a:endParaRPr lang="uk-UA" sz="2800" b="1" baseline="-25000" dirty="0"/>
          </a:p>
        </p:txBody>
      </p:sp>
      <p:grpSp>
        <p:nvGrpSpPr>
          <p:cNvPr id="60" name="Группа 59"/>
          <p:cNvGrpSpPr/>
          <p:nvPr/>
        </p:nvGrpSpPr>
        <p:grpSpPr>
          <a:xfrm>
            <a:off x="323528" y="4293096"/>
            <a:ext cx="2880320" cy="883260"/>
            <a:chOff x="323528" y="4293096"/>
            <a:chExt cx="2880320" cy="883260"/>
          </a:xfrm>
        </p:grpSpPr>
        <p:sp>
          <p:nvSpPr>
            <p:cNvPr id="37" name="TextBox 36"/>
            <p:cNvSpPr txBox="1"/>
            <p:nvPr/>
          </p:nvSpPr>
          <p:spPr>
            <a:xfrm>
              <a:off x="323528" y="4653136"/>
              <a:ext cx="1399037" cy="523220"/>
            </a:xfrm>
            <a:prstGeom prst="rect">
              <a:avLst/>
            </a:prstGeom>
            <a:noFill/>
          </p:spPr>
          <p:txBody>
            <a:bodyPr wrap="none" rtlCol="0">
              <a:spAutoFit/>
            </a:bodyPr>
            <a:lstStyle/>
            <a:p>
              <a:r>
                <a:rPr lang="uk-UA" sz="2800" b="1" dirty="0" smtClean="0"/>
                <a:t>Локус В</a:t>
              </a:r>
              <a:endParaRPr lang="uk-UA" sz="2800" b="1" dirty="0"/>
            </a:p>
          </p:txBody>
        </p:sp>
        <p:grpSp>
          <p:nvGrpSpPr>
            <p:cNvPr id="52" name="Группа 51"/>
            <p:cNvGrpSpPr/>
            <p:nvPr/>
          </p:nvGrpSpPr>
          <p:grpSpPr>
            <a:xfrm>
              <a:off x="1722565" y="4293096"/>
              <a:ext cx="1481283" cy="621650"/>
              <a:chOff x="1722565" y="4293096"/>
              <a:chExt cx="1481283" cy="621650"/>
            </a:xfrm>
          </p:grpSpPr>
          <p:sp>
            <p:nvSpPr>
              <p:cNvPr id="33" name="Прямоугольник 32"/>
              <p:cNvSpPr/>
              <p:nvPr/>
            </p:nvSpPr>
            <p:spPr>
              <a:xfrm>
                <a:off x="1979712" y="4293096"/>
                <a:ext cx="43204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4" name="Прямоугольник 33"/>
              <p:cNvSpPr/>
              <p:nvPr/>
            </p:nvSpPr>
            <p:spPr>
              <a:xfrm>
                <a:off x="2771800" y="4293096"/>
                <a:ext cx="43204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cxnSp>
            <p:nvCxnSpPr>
              <p:cNvPr id="39" name="Прямая со стрелкой 38"/>
              <p:cNvCxnSpPr>
                <a:stCxn id="37" idx="3"/>
                <a:endCxn id="33" idx="2"/>
              </p:cNvCxnSpPr>
              <p:nvPr/>
            </p:nvCxnSpPr>
            <p:spPr>
              <a:xfrm flipV="1">
                <a:off x="1722565" y="4581128"/>
                <a:ext cx="473171" cy="3336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Прямая со стрелкой 43"/>
              <p:cNvCxnSpPr>
                <a:stCxn id="37" idx="3"/>
                <a:endCxn id="34" idx="2"/>
              </p:cNvCxnSpPr>
              <p:nvPr/>
            </p:nvCxnSpPr>
            <p:spPr>
              <a:xfrm flipV="1">
                <a:off x="1722565" y="4581128"/>
                <a:ext cx="1265259" cy="3336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53" name="Группа 52"/>
          <p:cNvGrpSpPr/>
          <p:nvPr/>
        </p:nvGrpSpPr>
        <p:grpSpPr>
          <a:xfrm>
            <a:off x="364651" y="5157192"/>
            <a:ext cx="2839197" cy="883260"/>
            <a:chOff x="364651" y="5157192"/>
            <a:chExt cx="2839197" cy="883260"/>
          </a:xfrm>
        </p:grpSpPr>
        <p:sp>
          <p:nvSpPr>
            <p:cNvPr id="35" name="Прямоугольник 34"/>
            <p:cNvSpPr/>
            <p:nvPr/>
          </p:nvSpPr>
          <p:spPr>
            <a:xfrm>
              <a:off x="1979712" y="5157192"/>
              <a:ext cx="432048" cy="1440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6" name="Прямоугольник 35"/>
            <p:cNvSpPr/>
            <p:nvPr/>
          </p:nvSpPr>
          <p:spPr>
            <a:xfrm>
              <a:off x="2771800" y="5157192"/>
              <a:ext cx="432048" cy="14401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8" name="TextBox 37"/>
            <p:cNvSpPr txBox="1"/>
            <p:nvPr/>
          </p:nvSpPr>
          <p:spPr>
            <a:xfrm>
              <a:off x="364651" y="5517232"/>
              <a:ext cx="1399037" cy="523220"/>
            </a:xfrm>
            <a:prstGeom prst="rect">
              <a:avLst/>
            </a:prstGeom>
            <a:noFill/>
          </p:spPr>
          <p:txBody>
            <a:bodyPr wrap="none" rtlCol="0">
              <a:spAutoFit/>
            </a:bodyPr>
            <a:lstStyle/>
            <a:p>
              <a:r>
                <a:rPr lang="uk-UA" sz="2800" b="1" dirty="0" smtClean="0"/>
                <a:t>Локус С</a:t>
              </a:r>
              <a:endParaRPr lang="uk-UA" sz="2800" b="1" dirty="0"/>
            </a:p>
          </p:txBody>
        </p:sp>
        <p:cxnSp>
          <p:nvCxnSpPr>
            <p:cNvPr id="43" name="Прямая со стрелкой 42"/>
            <p:cNvCxnSpPr>
              <a:endCxn id="35" idx="2"/>
            </p:cNvCxnSpPr>
            <p:nvPr/>
          </p:nvCxnSpPr>
          <p:spPr>
            <a:xfrm flipV="1">
              <a:off x="1763688" y="5301208"/>
              <a:ext cx="432048" cy="4776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a:endCxn id="36" idx="2"/>
            </p:cNvCxnSpPr>
            <p:nvPr/>
          </p:nvCxnSpPr>
          <p:spPr>
            <a:xfrm flipV="1">
              <a:off x="1763688" y="5301208"/>
              <a:ext cx="1224136" cy="47763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7" name="Прямоугольник 56"/>
          <p:cNvSpPr/>
          <p:nvPr/>
        </p:nvSpPr>
        <p:spPr>
          <a:xfrm>
            <a:off x="4355976" y="4293096"/>
            <a:ext cx="4268604" cy="1877437"/>
          </a:xfrm>
          <a:prstGeom prst="rect">
            <a:avLst/>
          </a:prstGeom>
        </p:spPr>
        <p:txBody>
          <a:bodyPr wrap="none">
            <a:spAutoFit/>
          </a:bodyPr>
          <a:lstStyle/>
          <a:p>
            <a:r>
              <a:rPr lang="uk-UA" sz="3200" b="1" dirty="0" smtClean="0"/>
              <a:t>А</a:t>
            </a:r>
            <a:r>
              <a:rPr lang="uk-UA" sz="3200" b="1" baseline="-25000" dirty="0" smtClean="0"/>
              <a:t>1 </a:t>
            </a:r>
            <a:r>
              <a:rPr lang="uk-UA" sz="3200" dirty="0" smtClean="0"/>
              <a:t>и</a:t>
            </a:r>
            <a:r>
              <a:rPr lang="uk-UA" sz="3200" b="1" baseline="-25000" dirty="0" smtClean="0"/>
              <a:t> </a:t>
            </a:r>
            <a:r>
              <a:rPr lang="uk-UA" sz="3200" b="1" dirty="0" smtClean="0"/>
              <a:t>А</a:t>
            </a:r>
            <a:r>
              <a:rPr lang="uk-UA" sz="3200" b="1" baseline="-25000" dirty="0" smtClean="0"/>
              <a:t>2 </a:t>
            </a:r>
            <a:r>
              <a:rPr lang="uk-UA" sz="2800" b="1" dirty="0" smtClean="0"/>
              <a:t>– </a:t>
            </a:r>
            <a:r>
              <a:rPr lang="uk-UA" sz="2800" dirty="0" err="1" smtClean="0"/>
              <a:t>аллельные</a:t>
            </a:r>
            <a:r>
              <a:rPr lang="uk-UA" sz="2800" dirty="0" smtClean="0"/>
              <a:t> </a:t>
            </a:r>
          </a:p>
          <a:p>
            <a:r>
              <a:rPr lang="uk-UA" sz="2800" dirty="0" smtClean="0"/>
              <a:t>	 </a:t>
            </a:r>
            <a:r>
              <a:rPr lang="uk-UA" sz="2800" dirty="0" smtClean="0"/>
              <a:t>     </a:t>
            </a:r>
            <a:r>
              <a:rPr lang="uk-UA" sz="2800" dirty="0" err="1" smtClean="0"/>
              <a:t>взаимодействия</a:t>
            </a:r>
            <a:endParaRPr lang="uk-UA" sz="2800" dirty="0" smtClean="0"/>
          </a:p>
          <a:p>
            <a:r>
              <a:rPr lang="uk-UA" sz="2800" b="1" dirty="0" smtClean="0"/>
              <a:t>А, В </a:t>
            </a:r>
            <a:r>
              <a:rPr lang="uk-UA" sz="2800" dirty="0" smtClean="0"/>
              <a:t>и</a:t>
            </a:r>
            <a:r>
              <a:rPr lang="uk-UA" sz="2800" b="1" dirty="0" smtClean="0"/>
              <a:t> С – </a:t>
            </a:r>
            <a:r>
              <a:rPr lang="uk-UA" sz="2800" dirty="0" err="1" smtClean="0"/>
              <a:t>неаллельные</a:t>
            </a:r>
            <a:r>
              <a:rPr lang="uk-UA" sz="2800" dirty="0" smtClean="0"/>
              <a:t> </a:t>
            </a:r>
          </a:p>
          <a:p>
            <a:r>
              <a:rPr lang="uk-UA" sz="2800" dirty="0" smtClean="0"/>
              <a:t>	 </a:t>
            </a:r>
            <a:r>
              <a:rPr lang="uk-UA" sz="2800" dirty="0" smtClean="0"/>
              <a:t>      </a:t>
            </a:r>
            <a:r>
              <a:rPr lang="uk-UA" sz="2800" dirty="0" err="1" smtClean="0"/>
              <a:t>взаимодействия</a:t>
            </a:r>
            <a:endParaRPr lang="uk-UA"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179512" y="14428"/>
            <a:ext cx="8964488"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800" b="1"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pPr>
            <a:r>
              <a:rPr lang="uk-UA" sz="2800" b="1" i="1" dirty="0" smtClean="0">
                <a:solidFill>
                  <a:srgbClr val="C00000"/>
                </a:solidFill>
                <a:ea typeface="Times New Roman" pitchFamily="18" charset="0"/>
                <a:cs typeface="Times New Roman" pitchFamily="18" charset="0"/>
              </a:rPr>
              <a:t>Локус</a:t>
            </a:r>
            <a:r>
              <a:rPr lang="uk-UA" sz="2800" b="1" dirty="0" smtClean="0">
                <a:ea typeface="Times New Roman" pitchFamily="18" charset="0"/>
                <a:cs typeface="Times New Roman" pitchFamily="18" charset="0"/>
              </a:rPr>
              <a:t> – </a:t>
            </a:r>
            <a:r>
              <a:rPr lang="uk-UA" sz="2800" b="1" dirty="0" err="1" smtClean="0">
                <a:ea typeface="Times New Roman" pitchFamily="18" charset="0"/>
                <a:cs typeface="Times New Roman" pitchFamily="18" charset="0"/>
              </a:rPr>
              <a:t>местоположение</a:t>
            </a:r>
            <a:r>
              <a:rPr lang="uk-UA" sz="2800" b="1" dirty="0" smtClean="0">
                <a:ea typeface="Times New Roman" pitchFamily="18" charset="0"/>
                <a:cs typeface="Times New Roman" pitchFamily="18" charset="0"/>
              </a:rPr>
              <a:t> гена в </a:t>
            </a:r>
            <a:r>
              <a:rPr lang="uk-UA" sz="2800" b="1" dirty="0" err="1" smtClean="0">
                <a:ea typeface="Times New Roman" pitchFamily="18" charset="0"/>
                <a:cs typeface="Times New Roman" pitchFamily="18" charset="0"/>
              </a:rPr>
              <a:t>хромосоме</a:t>
            </a:r>
            <a:r>
              <a:rPr lang="uk-UA" sz="2800" b="1" dirty="0" smtClean="0">
                <a:ea typeface="Times New Roman" pitchFamily="18" charset="0"/>
                <a:cs typeface="Times New Roman" pitchFamily="18" charset="0"/>
              </a:rPr>
              <a:t>.</a:t>
            </a:r>
          </a:p>
          <a:p>
            <a:pPr lvl="0" eaLnBrk="0" fontAlgn="base" hangingPunct="0">
              <a:spcBef>
                <a:spcPct val="0"/>
              </a:spcBef>
              <a:spcAft>
                <a:spcPct val="0"/>
              </a:spcAft>
            </a:pPr>
            <a:endParaRPr lang="uk-UA" sz="2800" b="1" i="1" dirty="0" smtClean="0">
              <a:solidFill>
                <a:srgbClr val="C00000"/>
              </a:solidFill>
              <a:ea typeface="Times New Roman" pitchFamily="18" charset="0"/>
              <a:cs typeface="Times New Roman" pitchFamily="18" charset="0"/>
            </a:endParaRPr>
          </a:p>
          <a:p>
            <a:pPr lvl="0" eaLnBrk="0" fontAlgn="base" hangingPunct="0">
              <a:spcBef>
                <a:spcPct val="0"/>
              </a:spcBef>
              <a:spcAft>
                <a:spcPct val="0"/>
              </a:spcAft>
            </a:pPr>
            <a:r>
              <a:rPr lang="uk-UA" sz="2800" b="1" i="1" dirty="0" err="1" smtClean="0">
                <a:solidFill>
                  <a:srgbClr val="C00000"/>
                </a:solidFill>
                <a:ea typeface="Times New Roman" pitchFamily="18" charset="0"/>
                <a:cs typeface="Times New Roman" pitchFamily="18" charset="0"/>
              </a:rPr>
              <a:t>Аллель</a:t>
            </a:r>
            <a:r>
              <a:rPr lang="uk-UA" sz="2800" b="1" i="1" dirty="0" smtClean="0">
                <a:solidFill>
                  <a:srgbClr val="C00000"/>
                </a:solidFill>
                <a:ea typeface="Times New Roman" pitchFamily="18" charset="0"/>
                <a:cs typeface="Times New Roman" pitchFamily="18" charset="0"/>
              </a:rPr>
              <a:t> </a:t>
            </a:r>
            <a:r>
              <a:rPr lang="uk-UA" sz="2800" b="1" dirty="0" smtClean="0">
                <a:ea typeface="Times New Roman" pitchFamily="18" charset="0"/>
                <a:cs typeface="Times New Roman" pitchFamily="18" charset="0"/>
              </a:rPr>
              <a:t>– один </a:t>
            </a:r>
            <a:r>
              <a:rPr lang="uk-UA" sz="2800" b="1" dirty="0" err="1" smtClean="0">
                <a:ea typeface="Times New Roman" pitchFamily="18" charset="0"/>
                <a:cs typeface="Times New Roman" pitchFamily="18" charset="0"/>
              </a:rPr>
              <a:t>из</a:t>
            </a:r>
            <a:r>
              <a:rPr lang="uk-UA" sz="2800" b="1" dirty="0" smtClean="0">
                <a:ea typeface="Times New Roman" pitchFamily="18" charset="0"/>
                <a:cs typeface="Times New Roman" pitchFamily="18" charset="0"/>
              </a:rPr>
              <a:t> </a:t>
            </a:r>
            <a:r>
              <a:rPr lang="uk-UA" sz="2800" b="1" dirty="0" err="1" smtClean="0">
                <a:ea typeface="Times New Roman" pitchFamily="18" charset="0"/>
                <a:cs typeface="Times New Roman" pitchFamily="18" charset="0"/>
              </a:rPr>
              <a:t>вариантов</a:t>
            </a:r>
            <a:r>
              <a:rPr lang="uk-UA" sz="2800" b="1" dirty="0" smtClean="0">
                <a:ea typeface="Times New Roman" pitchFamily="18" charset="0"/>
                <a:cs typeface="Times New Roman" pitchFamily="18" charset="0"/>
              </a:rPr>
              <a:t> гена. </a:t>
            </a:r>
          </a:p>
          <a:p>
            <a:pPr marL="0" marR="0" lvl="0" indent="0" algn="l" defTabSz="914400" rtl="0" eaLnBrk="0" fontAlgn="base" latinLnBrk="0" hangingPunct="0">
              <a:lnSpc>
                <a:spcPct val="100000"/>
              </a:lnSpc>
              <a:spcBef>
                <a:spcPct val="0"/>
              </a:spcBef>
              <a:spcAft>
                <a:spcPct val="0"/>
              </a:spcAft>
              <a:buClrTx/>
              <a:buSzTx/>
              <a:tabLst/>
            </a:pPr>
            <a:endParaRPr kumimoji="0" lang="ru-RU" sz="2800" b="1" i="0" u="none" strike="noStrike" cap="none" normalizeH="0" baseline="0" dirty="0" smtClean="0">
              <a:ln>
                <a:noFill/>
              </a:ln>
              <a:solidFill>
                <a:schemeClr val="tx1"/>
              </a:solidFill>
              <a:effectLst/>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uk-UA" sz="2800" b="1" i="1" u="none" strike="noStrike" cap="none" normalizeH="0" baseline="0" dirty="0" err="1" smtClean="0">
                <a:ln>
                  <a:noFill/>
                </a:ln>
                <a:solidFill>
                  <a:srgbClr val="C00000"/>
                </a:solidFill>
                <a:effectLst/>
                <a:ea typeface="Times New Roman" pitchFamily="18" charset="0"/>
                <a:cs typeface="Times New Roman" pitchFamily="18" charset="0"/>
              </a:rPr>
              <a:t>Аллельные</a:t>
            </a:r>
            <a:r>
              <a:rPr kumimoji="0" lang="uk-UA" sz="2800" b="1" i="1" u="none" strike="noStrike" cap="none" normalizeH="0" baseline="0" dirty="0" smtClean="0">
                <a:ln>
                  <a:noFill/>
                </a:ln>
                <a:solidFill>
                  <a:srgbClr val="C00000"/>
                </a:solidFill>
                <a:effectLst/>
                <a:ea typeface="Times New Roman" pitchFamily="18" charset="0"/>
                <a:cs typeface="Times New Roman" pitchFamily="18" charset="0"/>
              </a:rPr>
              <a:t> </a:t>
            </a:r>
            <a:r>
              <a:rPr kumimoji="0" lang="uk-UA" sz="2800" b="1" i="1" u="none" strike="noStrike" cap="none" normalizeH="0" baseline="0" dirty="0" err="1" smtClean="0">
                <a:ln>
                  <a:noFill/>
                </a:ln>
                <a:solidFill>
                  <a:srgbClr val="C00000"/>
                </a:solidFill>
                <a:effectLst/>
                <a:ea typeface="Times New Roman" pitchFamily="18" charset="0"/>
                <a:cs typeface="Times New Roman" pitchFamily="18" charset="0"/>
              </a:rPr>
              <a:t>гены</a:t>
            </a:r>
            <a:r>
              <a:rPr kumimoji="0" lang="uk-UA" sz="2800" b="1" i="0" u="none" strike="noStrike" cap="none" normalizeH="0" baseline="0" dirty="0" smtClean="0">
                <a:ln>
                  <a:noFill/>
                </a:ln>
                <a:solidFill>
                  <a:srgbClr val="C00000"/>
                </a:solidFill>
                <a:effectLst/>
                <a:ea typeface="Times New Roman" pitchFamily="18" charset="0"/>
                <a:cs typeface="Times New Roman" pitchFamily="18" charset="0"/>
              </a:rPr>
              <a:t> </a:t>
            </a:r>
            <a:r>
              <a:rPr kumimoji="0" lang="uk-UA" sz="2800" b="1" i="0" u="none" strike="noStrike" cap="none" normalizeH="0" baseline="0" dirty="0" smtClean="0">
                <a:ln>
                  <a:noFill/>
                </a:ln>
                <a:solidFill>
                  <a:schemeClr val="tx1"/>
                </a:solidFill>
                <a:effectLst/>
                <a:ea typeface="Times New Roman" pitchFamily="18" charset="0"/>
                <a:cs typeface="Times New Roman" pitchFamily="18" charset="0"/>
              </a:rPr>
              <a:t>– два гена, </a:t>
            </a:r>
            <a:r>
              <a:rPr kumimoji="0" lang="uk-UA" sz="2800" b="1" i="0" u="none" strike="noStrike" cap="none" normalizeH="0" baseline="0" dirty="0" err="1" smtClean="0">
                <a:ln>
                  <a:noFill/>
                </a:ln>
                <a:solidFill>
                  <a:schemeClr val="tx1"/>
                </a:solidFill>
                <a:effectLst/>
                <a:ea typeface="Times New Roman" pitchFamily="18" charset="0"/>
                <a:cs typeface="Times New Roman" pitchFamily="18" charset="0"/>
              </a:rPr>
              <a:t>занимающие</a:t>
            </a:r>
            <a:r>
              <a:rPr kumimoji="0" lang="uk-UA" sz="2800" b="1" i="0" u="none" strike="noStrike" cap="none" normalizeH="0" baseline="0" dirty="0" smtClean="0">
                <a:ln>
                  <a:noFill/>
                </a:ln>
                <a:solidFill>
                  <a:schemeClr val="tx1"/>
                </a:solidFill>
                <a:effectLst/>
                <a:ea typeface="Times New Roman" pitchFamily="18" charset="0"/>
                <a:cs typeface="Times New Roman" pitchFamily="18" charset="0"/>
              </a:rPr>
              <a:t> </a:t>
            </a:r>
            <a:r>
              <a:rPr kumimoji="0" lang="uk-UA" sz="2800" b="1" i="0" u="none" strike="noStrike" cap="none" normalizeH="0" baseline="0" dirty="0" err="1" smtClean="0">
                <a:ln>
                  <a:noFill/>
                </a:ln>
                <a:solidFill>
                  <a:schemeClr val="tx1"/>
                </a:solidFill>
                <a:effectLst/>
                <a:ea typeface="Times New Roman" pitchFamily="18" charset="0"/>
                <a:cs typeface="Times New Roman" pitchFamily="18" charset="0"/>
              </a:rPr>
              <a:t>одинаковые</a:t>
            </a:r>
            <a:r>
              <a:rPr kumimoji="0" lang="uk-UA" sz="2800" b="1" i="0" u="none" strike="noStrike" cap="none" normalizeH="0" baseline="0" dirty="0" smtClean="0">
                <a:ln>
                  <a:noFill/>
                </a:ln>
                <a:solidFill>
                  <a:schemeClr val="tx1"/>
                </a:solidFill>
                <a:effectLst/>
                <a:ea typeface="Times New Roman" pitchFamily="18" charset="0"/>
                <a:cs typeface="Times New Roman" pitchFamily="18" charset="0"/>
              </a:rPr>
              <a:t> </a:t>
            </a:r>
            <a:r>
              <a:rPr kumimoji="0" lang="uk-UA" sz="2800" b="1" i="0" u="none" strike="noStrike" cap="none" normalizeH="0" baseline="0" dirty="0" err="1" smtClean="0">
                <a:ln>
                  <a:noFill/>
                </a:ln>
                <a:solidFill>
                  <a:schemeClr val="tx1"/>
                </a:solidFill>
                <a:effectLst/>
                <a:ea typeface="Times New Roman" pitchFamily="18" charset="0"/>
                <a:cs typeface="Times New Roman" pitchFamily="18" charset="0"/>
              </a:rPr>
              <a:t>локусы</a:t>
            </a:r>
            <a:r>
              <a:rPr kumimoji="0" lang="uk-UA" sz="2800" b="1" i="0" u="none" strike="noStrike" cap="none" normalizeH="0" baseline="0" dirty="0" smtClean="0">
                <a:ln>
                  <a:noFill/>
                </a:ln>
                <a:solidFill>
                  <a:schemeClr val="tx1"/>
                </a:solidFill>
                <a:effectLst/>
                <a:ea typeface="Times New Roman" pitchFamily="18" charset="0"/>
                <a:cs typeface="Times New Roman" pitchFamily="18" charset="0"/>
              </a:rPr>
              <a:t> в </a:t>
            </a:r>
            <a:r>
              <a:rPr kumimoji="0" lang="uk-UA" sz="2800" b="1" i="0" u="none" strike="noStrike" cap="none" normalizeH="0" baseline="0" dirty="0" err="1" smtClean="0">
                <a:ln>
                  <a:noFill/>
                </a:ln>
                <a:solidFill>
                  <a:schemeClr val="tx1"/>
                </a:solidFill>
                <a:effectLst/>
                <a:ea typeface="Times New Roman" pitchFamily="18" charset="0"/>
                <a:cs typeface="Times New Roman" pitchFamily="18" charset="0"/>
              </a:rPr>
              <a:t>гомологичных</a:t>
            </a:r>
            <a:r>
              <a:rPr kumimoji="0" lang="uk-UA" sz="2800" b="1" i="0" u="none" strike="noStrike" cap="none" normalizeH="0" baseline="0" dirty="0" smtClean="0">
                <a:ln>
                  <a:noFill/>
                </a:ln>
                <a:solidFill>
                  <a:schemeClr val="tx1"/>
                </a:solidFill>
                <a:effectLst/>
                <a:ea typeface="Times New Roman" pitchFamily="18" charset="0"/>
                <a:cs typeface="Times New Roman" pitchFamily="18" charset="0"/>
              </a:rPr>
              <a:t> хромосомах.</a:t>
            </a:r>
          </a:p>
          <a:p>
            <a:pPr marL="0" marR="0" lvl="0" indent="0" algn="l" defTabSz="914400" rtl="0" eaLnBrk="0" fontAlgn="base" latinLnBrk="0" hangingPunct="0">
              <a:lnSpc>
                <a:spcPct val="100000"/>
              </a:lnSpc>
              <a:spcBef>
                <a:spcPct val="0"/>
              </a:spcBef>
              <a:spcAft>
                <a:spcPct val="0"/>
              </a:spcAft>
              <a:buClrTx/>
              <a:buSzTx/>
              <a:tabLst/>
            </a:pPr>
            <a:endParaRPr kumimoji="0" lang="ru-RU" sz="2800" b="1" i="0" u="none" strike="noStrike" cap="none" normalizeH="0" baseline="0" dirty="0" smtClean="0">
              <a:ln>
                <a:noFill/>
              </a:ln>
              <a:solidFill>
                <a:schemeClr val="tx1"/>
              </a:solidFill>
              <a:effectLst/>
              <a:ea typeface="Calibri" pitchFamily="34" charset="0"/>
              <a:cs typeface="Times New Roman" pitchFamily="18" charset="0"/>
            </a:endParaRPr>
          </a:p>
          <a:p>
            <a:pPr eaLnBrk="0" fontAlgn="base" hangingPunct="0">
              <a:spcBef>
                <a:spcPct val="0"/>
              </a:spcBef>
              <a:spcAft>
                <a:spcPct val="0"/>
              </a:spcAft>
            </a:pPr>
            <a:r>
              <a:rPr kumimoji="0" lang="uk-UA" sz="2800" b="1" i="1" u="none" strike="noStrike" cap="none" normalizeH="0" baseline="0" dirty="0" err="1" smtClean="0">
                <a:ln>
                  <a:noFill/>
                </a:ln>
                <a:solidFill>
                  <a:srgbClr val="C00000"/>
                </a:solidFill>
                <a:effectLst/>
                <a:ea typeface="Times New Roman" pitchFamily="18" charset="0"/>
                <a:cs typeface="Times New Roman" pitchFamily="18" charset="0"/>
              </a:rPr>
              <a:t>Неаллельные</a:t>
            </a:r>
            <a:r>
              <a:rPr kumimoji="0" lang="uk-UA" sz="2800" b="1" i="1" u="none" strike="noStrike" cap="none" normalizeH="0" baseline="0" dirty="0" smtClean="0">
                <a:ln>
                  <a:noFill/>
                </a:ln>
                <a:solidFill>
                  <a:srgbClr val="C00000"/>
                </a:solidFill>
                <a:effectLst/>
                <a:ea typeface="Times New Roman" pitchFamily="18" charset="0"/>
                <a:cs typeface="Times New Roman" pitchFamily="18" charset="0"/>
              </a:rPr>
              <a:t> </a:t>
            </a:r>
            <a:r>
              <a:rPr kumimoji="0" lang="uk-UA" sz="2800" b="1" i="1" u="none" strike="noStrike" cap="none" normalizeH="0" baseline="0" dirty="0" err="1" smtClean="0">
                <a:ln>
                  <a:noFill/>
                </a:ln>
                <a:solidFill>
                  <a:srgbClr val="C00000"/>
                </a:solidFill>
                <a:effectLst/>
                <a:ea typeface="Times New Roman" pitchFamily="18" charset="0"/>
                <a:cs typeface="Times New Roman" pitchFamily="18" charset="0"/>
              </a:rPr>
              <a:t>гены</a:t>
            </a:r>
            <a:r>
              <a:rPr kumimoji="0" lang="uk-UA" sz="2800" b="1" i="0" u="none" strike="noStrike" cap="none" normalizeH="0" baseline="0" dirty="0" smtClean="0">
                <a:ln>
                  <a:noFill/>
                </a:ln>
                <a:solidFill>
                  <a:srgbClr val="C00000"/>
                </a:solidFill>
                <a:effectLst/>
                <a:ea typeface="Times New Roman" pitchFamily="18" charset="0"/>
                <a:cs typeface="Times New Roman" pitchFamily="18" charset="0"/>
              </a:rPr>
              <a:t> </a:t>
            </a:r>
            <a:r>
              <a:rPr kumimoji="0" lang="uk-UA" sz="2800" b="1" i="0" u="none" strike="noStrike" cap="none" normalizeH="0" baseline="0" dirty="0" smtClean="0">
                <a:ln>
                  <a:noFill/>
                </a:ln>
                <a:solidFill>
                  <a:schemeClr val="tx1"/>
                </a:solidFill>
                <a:effectLst/>
                <a:ea typeface="Times New Roman" pitchFamily="18" charset="0"/>
                <a:cs typeface="Times New Roman" pitchFamily="18" charset="0"/>
              </a:rPr>
              <a:t>– </a:t>
            </a:r>
            <a:r>
              <a:rPr kumimoji="0" lang="uk-UA" sz="2800" b="1" i="0" u="none" strike="noStrike" cap="none" normalizeH="0" baseline="0" dirty="0" err="1" smtClean="0">
                <a:ln>
                  <a:noFill/>
                </a:ln>
                <a:solidFill>
                  <a:schemeClr val="tx1"/>
                </a:solidFill>
                <a:effectLst/>
                <a:ea typeface="Times New Roman" pitchFamily="18" charset="0"/>
                <a:cs typeface="Times New Roman" pitchFamily="18" charset="0"/>
              </a:rPr>
              <a:t>гены</a:t>
            </a:r>
            <a:r>
              <a:rPr kumimoji="0" lang="uk-UA" sz="2800" b="1" i="0" u="none" strike="noStrike" cap="none" normalizeH="0" baseline="0" dirty="0" smtClean="0">
                <a:ln>
                  <a:noFill/>
                </a:ln>
                <a:solidFill>
                  <a:schemeClr val="tx1"/>
                </a:solidFill>
                <a:effectLst/>
                <a:ea typeface="Times New Roman" pitchFamily="18" charset="0"/>
                <a:cs typeface="Times New Roman" pitchFamily="18" charset="0"/>
              </a:rPr>
              <a:t>, </a:t>
            </a:r>
            <a:r>
              <a:rPr kumimoji="0" lang="uk-UA" sz="2800" b="1" i="0" u="none" strike="noStrike" cap="none" normalizeH="0" baseline="0" dirty="0" err="1" smtClean="0">
                <a:ln>
                  <a:noFill/>
                </a:ln>
                <a:solidFill>
                  <a:schemeClr val="tx1"/>
                </a:solidFill>
                <a:effectLst/>
                <a:ea typeface="Times New Roman" pitchFamily="18" charset="0"/>
                <a:cs typeface="Times New Roman" pitchFamily="18" charset="0"/>
              </a:rPr>
              <a:t>занимающие</a:t>
            </a:r>
            <a:r>
              <a:rPr kumimoji="0" lang="uk-UA" sz="2800" b="1" i="0" u="none" strike="noStrike" cap="none" normalizeH="0" baseline="0" dirty="0" smtClean="0">
                <a:ln>
                  <a:noFill/>
                </a:ln>
                <a:solidFill>
                  <a:schemeClr val="tx1"/>
                </a:solidFill>
                <a:effectLst/>
                <a:ea typeface="Times New Roman" pitchFamily="18" charset="0"/>
                <a:cs typeface="Times New Roman" pitchFamily="18" charset="0"/>
              </a:rPr>
              <a:t> </a:t>
            </a:r>
            <a:r>
              <a:rPr kumimoji="0" lang="uk-UA" sz="2800" b="1" i="0" u="none" strike="noStrike" cap="none" normalizeH="0" baseline="0" dirty="0" err="1" smtClean="0">
                <a:ln>
                  <a:noFill/>
                </a:ln>
                <a:solidFill>
                  <a:schemeClr val="tx1"/>
                </a:solidFill>
                <a:effectLst/>
                <a:ea typeface="Times New Roman" pitchFamily="18" charset="0"/>
                <a:cs typeface="Times New Roman" pitchFamily="18" charset="0"/>
              </a:rPr>
              <a:t>разные</a:t>
            </a:r>
            <a:r>
              <a:rPr kumimoji="0" lang="uk-UA" sz="2800" b="1" i="0" u="none" strike="noStrike" cap="none" normalizeH="0" baseline="0" dirty="0" smtClean="0">
                <a:ln>
                  <a:noFill/>
                </a:ln>
                <a:solidFill>
                  <a:schemeClr val="tx1"/>
                </a:solidFill>
                <a:effectLst/>
                <a:ea typeface="Times New Roman" pitchFamily="18" charset="0"/>
                <a:cs typeface="Times New Roman" pitchFamily="18" charset="0"/>
              </a:rPr>
              <a:t> </a:t>
            </a:r>
            <a:r>
              <a:rPr kumimoji="0" lang="uk-UA" sz="2800" b="1" i="0" u="none" strike="noStrike" cap="none" normalizeH="0" baseline="0" dirty="0" err="1" smtClean="0">
                <a:ln>
                  <a:noFill/>
                </a:ln>
                <a:solidFill>
                  <a:schemeClr val="tx1"/>
                </a:solidFill>
                <a:effectLst/>
                <a:ea typeface="Times New Roman" pitchFamily="18" charset="0"/>
                <a:cs typeface="Times New Roman" pitchFamily="18" charset="0"/>
              </a:rPr>
              <a:t>локусы</a:t>
            </a:r>
            <a:r>
              <a:rPr kumimoji="0" lang="uk-UA" sz="2800" b="1" i="0" u="none" strike="noStrike" cap="none" normalizeH="0" baseline="0" dirty="0" smtClean="0">
                <a:ln>
                  <a:noFill/>
                </a:ln>
                <a:solidFill>
                  <a:schemeClr val="tx1"/>
                </a:solidFill>
                <a:effectLst/>
                <a:ea typeface="Times New Roman" pitchFamily="18" charset="0"/>
                <a:cs typeface="Times New Roman" pitchFamily="18" charset="0"/>
              </a:rPr>
              <a:t> в хромосомах. </a:t>
            </a:r>
          </a:p>
          <a:p>
            <a:pPr eaLnBrk="0" fontAlgn="base" hangingPunct="0">
              <a:spcBef>
                <a:spcPct val="0"/>
              </a:spcBef>
              <a:spcAft>
                <a:spcPct val="0"/>
              </a:spcAft>
            </a:pPr>
            <a:endParaRPr lang="uk-UA" sz="2800" b="1" i="1" dirty="0" smtClean="0">
              <a:solidFill>
                <a:srgbClr val="C00000"/>
              </a:solidFill>
              <a:ea typeface="Times New Roman" pitchFamily="18" charset="0"/>
              <a:cs typeface="Times New Roman" pitchFamily="18" charset="0"/>
            </a:endParaRPr>
          </a:p>
          <a:p>
            <a:pPr eaLnBrk="0" fontAlgn="base" hangingPunct="0">
              <a:spcBef>
                <a:spcPct val="0"/>
              </a:spcBef>
              <a:spcAft>
                <a:spcPct val="0"/>
              </a:spcAft>
            </a:pPr>
            <a:r>
              <a:rPr lang="uk-UA" sz="2800" b="1" i="1" dirty="0" smtClean="0">
                <a:solidFill>
                  <a:srgbClr val="C00000"/>
                </a:solidFill>
                <a:ea typeface="Times New Roman" pitchFamily="18" charset="0"/>
                <a:cs typeface="Times New Roman" pitchFamily="18" charset="0"/>
              </a:rPr>
              <a:t>Генотип</a:t>
            </a:r>
            <a:r>
              <a:rPr lang="uk-UA" sz="2800" b="1" dirty="0" smtClean="0">
                <a:ea typeface="Times New Roman" pitchFamily="18" charset="0"/>
                <a:cs typeface="Times New Roman" pitchFamily="18" charset="0"/>
              </a:rPr>
              <a:t> </a:t>
            </a:r>
            <a:r>
              <a:rPr lang="uk-UA" sz="2800" b="1" dirty="0" smtClean="0">
                <a:ea typeface="Times New Roman" pitchFamily="18" charset="0"/>
                <a:cs typeface="Times New Roman" pitchFamily="18" charset="0"/>
              </a:rPr>
              <a:t>– </a:t>
            </a:r>
            <a:r>
              <a:rPr lang="uk-UA" sz="2800" b="1" dirty="0" err="1" smtClean="0">
                <a:ea typeface="Times New Roman" pitchFamily="18" charset="0"/>
                <a:cs typeface="Times New Roman" pitchFamily="18" charset="0"/>
              </a:rPr>
              <a:t>совокупность</a:t>
            </a:r>
            <a:r>
              <a:rPr lang="uk-UA" sz="2800" b="1" dirty="0" smtClean="0">
                <a:ea typeface="Times New Roman" pitchFamily="18" charset="0"/>
                <a:cs typeface="Times New Roman" pitchFamily="18" charset="0"/>
              </a:rPr>
              <a:t> </a:t>
            </a:r>
            <a:r>
              <a:rPr lang="uk-UA" sz="2800" b="1" dirty="0" err="1" smtClean="0">
                <a:ea typeface="Times New Roman" pitchFamily="18" charset="0"/>
                <a:cs typeface="Times New Roman" pitchFamily="18" charset="0"/>
              </a:rPr>
              <a:t>всех</a:t>
            </a:r>
            <a:r>
              <a:rPr lang="uk-UA" sz="2800" b="1" dirty="0" smtClean="0">
                <a:ea typeface="Times New Roman" pitchFamily="18" charset="0"/>
                <a:cs typeface="Times New Roman" pitchFamily="18" charset="0"/>
              </a:rPr>
              <a:t> </a:t>
            </a:r>
            <a:r>
              <a:rPr lang="uk-UA" sz="2800" b="1" dirty="0" err="1" smtClean="0">
                <a:ea typeface="Times New Roman" pitchFamily="18" charset="0"/>
                <a:cs typeface="Times New Roman" pitchFamily="18" charset="0"/>
              </a:rPr>
              <a:t>генов</a:t>
            </a:r>
            <a:r>
              <a:rPr lang="uk-UA" sz="2800" b="1" dirty="0" smtClean="0">
                <a:ea typeface="Times New Roman" pitchFamily="18" charset="0"/>
                <a:cs typeface="Times New Roman" pitchFamily="18" charset="0"/>
              </a:rPr>
              <a:t> </a:t>
            </a:r>
            <a:r>
              <a:rPr lang="uk-UA" sz="2800" b="1" dirty="0" err="1" smtClean="0">
                <a:ea typeface="Times New Roman" pitchFamily="18" charset="0"/>
                <a:cs typeface="Times New Roman" pitchFamily="18" charset="0"/>
              </a:rPr>
              <a:t>организма</a:t>
            </a:r>
            <a:r>
              <a:rPr lang="uk-UA" sz="2800" b="1" dirty="0" smtClean="0">
                <a:ea typeface="Times New Roman" pitchFamily="18" charset="0"/>
                <a:cs typeface="Times New Roman" pitchFamily="18" charset="0"/>
              </a:rPr>
              <a:t>. </a:t>
            </a:r>
          </a:p>
          <a:p>
            <a:pPr lvl="0" eaLnBrk="0" fontAlgn="base" hangingPunct="0">
              <a:spcBef>
                <a:spcPct val="0"/>
              </a:spcBef>
              <a:spcAft>
                <a:spcPct val="0"/>
              </a:spcAft>
            </a:pPr>
            <a:endParaRPr lang="ru-RU" sz="2800" b="1" dirty="0" smtClean="0">
              <a:ea typeface="Calibri" pitchFamily="34" charset="0"/>
              <a:cs typeface="Times New Roman" pitchFamily="18" charset="0"/>
            </a:endParaRPr>
          </a:p>
          <a:p>
            <a:pPr lvl="0" eaLnBrk="0" fontAlgn="base" hangingPunct="0">
              <a:spcBef>
                <a:spcPct val="0"/>
              </a:spcBef>
              <a:spcAft>
                <a:spcPct val="0"/>
              </a:spcAft>
            </a:pPr>
            <a:r>
              <a:rPr lang="uk-UA" sz="2800" b="1" i="1" dirty="0" smtClean="0">
                <a:solidFill>
                  <a:srgbClr val="C00000"/>
                </a:solidFill>
                <a:ea typeface="Times New Roman" pitchFamily="18" charset="0"/>
                <a:cs typeface="Times New Roman" pitchFamily="18" charset="0"/>
              </a:rPr>
              <a:t>Фенотип</a:t>
            </a:r>
            <a:r>
              <a:rPr lang="uk-UA" sz="2800" b="1" dirty="0" smtClean="0">
                <a:ea typeface="Times New Roman" pitchFamily="18" charset="0"/>
                <a:cs typeface="Times New Roman" pitchFamily="18" charset="0"/>
              </a:rPr>
              <a:t> – </a:t>
            </a:r>
            <a:r>
              <a:rPr lang="uk-UA" sz="2800" b="1" dirty="0" err="1" smtClean="0">
                <a:ea typeface="Times New Roman" pitchFamily="18" charset="0"/>
                <a:cs typeface="Times New Roman" pitchFamily="18" charset="0"/>
              </a:rPr>
              <a:t>совокупность</a:t>
            </a:r>
            <a:r>
              <a:rPr lang="uk-UA" sz="2800" b="1" dirty="0" smtClean="0">
                <a:ea typeface="Times New Roman" pitchFamily="18" charset="0"/>
                <a:cs typeface="Times New Roman" pitchFamily="18" charset="0"/>
              </a:rPr>
              <a:t> </a:t>
            </a:r>
            <a:r>
              <a:rPr lang="uk-UA" sz="2800" b="1" dirty="0" err="1" smtClean="0">
                <a:ea typeface="Times New Roman" pitchFamily="18" charset="0"/>
                <a:cs typeface="Times New Roman" pitchFamily="18" charset="0"/>
              </a:rPr>
              <a:t>всех</a:t>
            </a:r>
            <a:r>
              <a:rPr lang="uk-UA" sz="2800" b="1" dirty="0" smtClean="0">
                <a:ea typeface="Times New Roman" pitchFamily="18" charset="0"/>
                <a:cs typeface="Times New Roman" pitchFamily="18" charset="0"/>
              </a:rPr>
              <a:t> </a:t>
            </a:r>
            <a:r>
              <a:rPr lang="uk-UA" sz="2800" b="1" dirty="0" err="1" smtClean="0">
                <a:ea typeface="Times New Roman" pitchFamily="18" charset="0"/>
                <a:cs typeface="Times New Roman" pitchFamily="18" charset="0"/>
              </a:rPr>
              <a:t>внешних</a:t>
            </a:r>
            <a:r>
              <a:rPr lang="uk-UA" sz="2800" b="1" dirty="0" smtClean="0">
                <a:ea typeface="Times New Roman" pitchFamily="18" charset="0"/>
                <a:cs typeface="Times New Roman" pitchFamily="18" charset="0"/>
              </a:rPr>
              <a:t> </a:t>
            </a:r>
            <a:r>
              <a:rPr lang="uk-UA" sz="2800" b="1" dirty="0" err="1" smtClean="0">
                <a:ea typeface="Times New Roman" pitchFamily="18" charset="0"/>
                <a:cs typeface="Times New Roman" pitchFamily="18" charset="0"/>
              </a:rPr>
              <a:t>признаков</a:t>
            </a:r>
            <a:r>
              <a:rPr lang="uk-UA" sz="2800" b="1" dirty="0" smtClean="0">
                <a:ea typeface="Times New Roman" pitchFamily="18" charset="0"/>
                <a:cs typeface="Times New Roman" pitchFamily="18" charset="0"/>
              </a:rPr>
              <a:t> </a:t>
            </a:r>
            <a:r>
              <a:rPr lang="uk-UA" sz="2800" b="1" dirty="0" err="1" smtClean="0">
                <a:ea typeface="Times New Roman" pitchFamily="18" charset="0"/>
                <a:cs typeface="Times New Roman" pitchFamily="18" charset="0"/>
              </a:rPr>
              <a:t>организма</a:t>
            </a:r>
            <a:r>
              <a:rPr lang="uk-UA" sz="2800" b="1" dirty="0" smtClean="0">
                <a:ea typeface="Times New Roman" pitchFamily="18" charset="0"/>
                <a:cs typeface="Times New Roman" pitchFamily="18" charset="0"/>
              </a:rPr>
              <a:t>.</a:t>
            </a:r>
            <a:endParaRPr kumimoji="0" lang="uk-UA" sz="2800" b="1" i="0" u="none" strike="noStrike" cap="none" normalizeH="0" baseline="0" dirty="0" smtClean="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836712"/>
            <a:ext cx="6840760" cy="5324535"/>
          </a:xfrm>
          <a:prstGeom prst="rect">
            <a:avLst/>
          </a:prstGeom>
        </p:spPr>
        <p:txBody>
          <a:bodyPr wrap="square">
            <a:spAutoFit/>
          </a:bodyPr>
          <a:lstStyle/>
          <a:p>
            <a:r>
              <a:rPr lang="uk-UA" sz="4000" b="1" dirty="0" err="1" smtClean="0"/>
              <a:t>Аллельные</a:t>
            </a:r>
            <a:r>
              <a:rPr lang="uk-UA" sz="4000" b="1" dirty="0" smtClean="0"/>
              <a:t>  </a:t>
            </a:r>
            <a:r>
              <a:rPr lang="uk-UA" sz="4000" b="1" dirty="0" err="1" smtClean="0"/>
              <a:t>взаимодействия</a:t>
            </a:r>
            <a:r>
              <a:rPr lang="uk-UA" sz="4000" b="1" dirty="0" smtClean="0"/>
              <a:t>:</a:t>
            </a:r>
          </a:p>
          <a:p>
            <a:endParaRPr lang="uk-UA" sz="4000" b="1" dirty="0" smtClean="0"/>
          </a:p>
          <a:p>
            <a:pPr>
              <a:spcAft>
                <a:spcPts val="600"/>
              </a:spcAft>
            </a:pPr>
            <a:r>
              <a:rPr lang="uk-UA" sz="4000" dirty="0" smtClean="0"/>
              <a:t>- </a:t>
            </a:r>
            <a:r>
              <a:rPr lang="uk-UA" sz="4000" dirty="0" err="1" smtClean="0"/>
              <a:t>полное</a:t>
            </a:r>
            <a:r>
              <a:rPr lang="uk-UA" sz="4000" dirty="0" smtClean="0"/>
              <a:t> </a:t>
            </a:r>
            <a:r>
              <a:rPr lang="uk-UA" sz="4000" dirty="0" err="1" smtClean="0"/>
              <a:t>доминирование</a:t>
            </a:r>
            <a:endParaRPr lang="uk-UA" sz="4000" dirty="0" smtClean="0"/>
          </a:p>
          <a:p>
            <a:pPr>
              <a:spcAft>
                <a:spcPts val="600"/>
              </a:spcAft>
            </a:pPr>
            <a:r>
              <a:rPr lang="uk-UA" sz="4000" dirty="0" smtClean="0"/>
              <a:t>- </a:t>
            </a:r>
            <a:r>
              <a:rPr lang="uk-UA" sz="4000" dirty="0" err="1" smtClean="0"/>
              <a:t>неполное</a:t>
            </a:r>
            <a:r>
              <a:rPr lang="uk-UA" sz="4000" dirty="0" smtClean="0"/>
              <a:t> </a:t>
            </a:r>
            <a:r>
              <a:rPr lang="uk-UA" sz="4000" dirty="0" err="1" smtClean="0"/>
              <a:t>доминирование</a:t>
            </a:r>
            <a:endParaRPr lang="uk-UA" sz="4000" dirty="0" smtClean="0"/>
          </a:p>
          <a:p>
            <a:pPr>
              <a:spcAft>
                <a:spcPts val="600"/>
              </a:spcAft>
            </a:pPr>
            <a:r>
              <a:rPr lang="uk-UA" sz="4000" dirty="0" smtClean="0"/>
              <a:t>- </a:t>
            </a:r>
            <a:r>
              <a:rPr lang="uk-UA" sz="4000" dirty="0" err="1" smtClean="0"/>
              <a:t>кодоминирование</a:t>
            </a:r>
            <a:endParaRPr lang="uk-UA" sz="4000" dirty="0" smtClean="0"/>
          </a:p>
          <a:p>
            <a:pPr>
              <a:spcAft>
                <a:spcPts val="600"/>
              </a:spcAft>
            </a:pPr>
            <a:r>
              <a:rPr lang="uk-UA" sz="4000" dirty="0" smtClean="0"/>
              <a:t>- </a:t>
            </a:r>
            <a:r>
              <a:rPr lang="uk-UA" sz="4000" dirty="0" err="1" smtClean="0"/>
              <a:t>сверхдоминирование</a:t>
            </a:r>
            <a:endParaRPr lang="uk-UA" sz="4000" dirty="0" smtClean="0"/>
          </a:p>
          <a:p>
            <a:endParaRPr lang="uk-UA" sz="4000" b="1" dirty="0" smtClean="0"/>
          </a:p>
          <a:p>
            <a:endParaRPr lang="uk-UA" sz="4000"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www.mun.ca/biology/scarr/Deoxyribose_vs_Ribose.gif"/>
          <p:cNvPicPr>
            <a:picLocks noChangeAspect="1" noChangeArrowheads="1"/>
          </p:cNvPicPr>
          <p:nvPr/>
        </p:nvPicPr>
        <p:blipFill>
          <a:blip r:embed="rId2" cstate="print"/>
          <a:srcRect/>
          <a:stretch>
            <a:fillRect/>
          </a:stretch>
        </p:blipFill>
        <p:spPr bwMode="auto">
          <a:xfrm>
            <a:off x="539552" y="1268760"/>
            <a:ext cx="8182544" cy="4091272"/>
          </a:xfrm>
          <a:prstGeom prst="rect">
            <a:avLst/>
          </a:prstGeom>
          <a:noFill/>
        </p:spPr>
      </p:pic>
      <p:sp>
        <p:nvSpPr>
          <p:cNvPr id="3" name="TextBox 2"/>
          <p:cNvSpPr txBox="1"/>
          <p:nvPr/>
        </p:nvSpPr>
        <p:spPr>
          <a:xfrm>
            <a:off x="1115616" y="4437112"/>
            <a:ext cx="3384376" cy="646331"/>
          </a:xfrm>
          <a:prstGeom prst="rect">
            <a:avLst/>
          </a:prstGeom>
          <a:solidFill>
            <a:schemeClr val="bg1"/>
          </a:solidFill>
        </p:spPr>
        <p:txBody>
          <a:bodyPr wrap="square" rtlCol="0">
            <a:spAutoFit/>
          </a:bodyPr>
          <a:lstStyle/>
          <a:p>
            <a:r>
              <a:rPr lang="ru-RU" sz="3600" b="1" dirty="0" err="1" smtClean="0"/>
              <a:t>Дезоксирибоза</a:t>
            </a:r>
            <a:endParaRPr lang="uk-UA" sz="3600" b="1" dirty="0"/>
          </a:p>
        </p:txBody>
      </p:sp>
      <p:sp>
        <p:nvSpPr>
          <p:cNvPr id="4" name="TextBox 3"/>
          <p:cNvSpPr txBox="1"/>
          <p:nvPr/>
        </p:nvSpPr>
        <p:spPr>
          <a:xfrm>
            <a:off x="4860032" y="4438853"/>
            <a:ext cx="3384376" cy="646331"/>
          </a:xfrm>
          <a:prstGeom prst="rect">
            <a:avLst/>
          </a:prstGeom>
          <a:solidFill>
            <a:schemeClr val="bg1"/>
          </a:solidFill>
        </p:spPr>
        <p:txBody>
          <a:bodyPr wrap="square" rtlCol="0">
            <a:spAutoFit/>
          </a:bodyPr>
          <a:lstStyle/>
          <a:p>
            <a:r>
              <a:rPr lang="ru-RU" sz="3600" b="1" dirty="0" smtClean="0"/>
              <a:t>            Рибоза</a:t>
            </a:r>
            <a:endParaRPr lang="uk-UA" sz="3600"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260648"/>
            <a:ext cx="6840760" cy="707886"/>
          </a:xfrm>
          <a:prstGeom prst="rect">
            <a:avLst/>
          </a:prstGeom>
        </p:spPr>
        <p:txBody>
          <a:bodyPr wrap="square">
            <a:spAutoFit/>
          </a:bodyPr>
          <a:lstStyle/>
          <a:p>
            <a:pPr algn="ctr"/>
            <a:r>
              <a:rPr lang="uk-UA" sz="4000" b="1" dirty="0" err="1" smtClean="0"/>
              <a:t>Полное</a:t>
            </a:r>
            <a:r>
              <a:rPr lang="uk-UA" sz="4000" b="1" dirty="0" smtClean="0"/>
              <a:t> </a:t>
            </a:r>
            <a:r>
              <a:rPr lang="uk-UA" sz="4000" b="1" dirty="0" err="1" smtClean="0"/>
              <a:t>доминирование</a:t>
            </a:r>
            <a:endParaRPr lang="uk-UA" sz="4000" b="1" dirty="0" smtClean="0"/>
          </a:p>
        </p:txBody>
      </p:sp>
      <p:grpSp>
        <p:nvGrpSpPr>
          <p:cNvPr id="9" name="Группа 8"/>
          <p:cNvGrpSpPr/>
          <p:nvPr/>
        </p:nvGrpSpPr>
        <p:grpSpPr>
          <a:xfrm>
            <a:off x="1835696" y="3573016"/>
            <a:ext cx="6696744" cy="2492990"/>
            <a:chOff x="1835696" y="3573016"/>
            <a:chExt cx="6696744" cy="2492990"/>
          </a:xfrm>
        </p:grpSpPr>
        <p:sp>
          <p:nvSpPr>
            <p:cNvPr id="4" name="TextBox 3"/>
            <p:cNvSpPr txBox="1"/>
            <p:nvPr/>
          </p:nvSpPr>
          <p:spPr>
            <a:xfrm>
              <a:off x="1835696" y="3573016"/>
              <a:ext cx="6696744" cy="2492990"/>
            </a:xfrm>
            <a:prstGeom prst="rect">
              <a:avLst/>
            </a:prstGeom>
            <a:noFill/>
          </p:spPr>
          <p:txBody>
            <a:bodyPr wrap="square" rtlCol="0">
              <a:spAutoFit/>
            </a:bodyPr>
            <a:lstStyle/>
            <a:p>
              <a:r>
                <a:rPr lang="uk-UA" sz="3600" dirty="0" err="1" smtClean="0"/>
                <a:t>Фенотипы</a:t>
              </a:r>
              <a:r>
                <a:rPr lang="uk-UA" sz="3600" dirty="0" smtClean="0"/>
                <a:t>:</a:t>
              </a:r>
              <a:r>
                <a:rPr lang="uk-UA" sz="4000" b="1" dirty="0" smtClean="0"/>
                <a:t> 	</a:t>
              </a:r>
              <a:r>
                <a:rPr lang="uk-UA" sz="4000" b="1" dirty="0" smtClean="0">
                  <a:solidFill>
                    <a:srgbClr val="C00000"/>
                  </a:solidFill>
                </a:rPr>
                <a:t>АА</a:t>
              </a:r>
              <a:r>
                <a:rPr lang="uk-UA" sz="4000" b="1" dirty="0" smtClean="0"/>
                <a:t>       </a:t>
              </a:r>
              <a:r>
                <a:rPr lang="uk-UA" sz="3200" dirty="0" smtClean="0"/>
                <a:t>фенотип 1</a:t>
              </a:r>
              <a:endParaRPr lang="uk-UA" sz="4000" dirty="0" smtClean="0"/>
            </a:p>
            <a:p>
              <a:r>
                <a:rPr lang="uk-UA" sz="4000" b="1" dirty="0" smtClean="0"/>
                <a:t>	</a:t>
              </a:r>
              <a:r>
                <a:rPr lang="uk-UA" sz="4000" b="1" dirty="0" smtClean="0"/>
                <a:t>		</a:t>
              </a:r>
              <a:r>
                <a:rPr lang="uk-UA" sz="4000" b="1" dirty="0" err="1" smtClean="0">
                  <a:solidFill>
                    <a:srgbClr val="C00000"/>
                  </a:solidFill>
                </a:rPr>
                <a:t>Аа</a:t>
              </a:r>
              <a:endParaRPr lang="uk-UA" sz="4000" b="1" dirty="0" smtClean="0">
                <a:solidFill>
                  <a:srgbClr val="C00000"/>
                </a:solidFill>
              </a:endParaRPr>
            </a:p>
            <a:p>
              <a:r>
                <a:rPr lang="uk-UA" sz="4000" b="1" dirty="0" smtClean="0"/>
                <a:t>	</a:t>
              </a:r>
              <a:r>
                <a:rPr lang="uk-UA" sz="4000" b="1" dirty="0" smtClean="0"/>
                <a:t>		</a:t>
              </a:r>
              <a:r>
                <a:rPr lang="uk-UA" sz="4000" b="1" dirty="0" err="1" smtClean="0">
                  <a:solidFill>
                    <a:srgbClr val="C00000"/>
                  </a:solidFill>
                </a:rPr>
                <a:t>аа</a:t>
              </a:r>
              <a:r>
                <a:rPr lang="uk-UA" sz="4000" b="1" dirty="0" smtClean="0"/>
                <a:t>	    </a:t>
              </a:r>
              <a:r>
                <a:rPr lang="uk-UA" sz="3200" dirty="0" smtClean="0"/>
                <a:t>фенотип 2</a:t>
              </a:r>
              <a:r>
                <a:rPr lang="uk-UA" sz="4000" b="1" dirty="0" smtClean="0"/>
                <a:t>	</a:t>
              </a:r>
            </a:p>
            <a:p>
              <a:r>
                <a:rPr lang="uk-UA" sz="3600" b="1" dirty="0" smtClean="0"/>
                <a:t> </a:t>
              </a:r>
              <a:endParaRPr lang="uk-UA" sz="3600" b="1" dirty="0"/>
            </a:p>
          </p:txBody>
        </p:sp>
        <p:sp>
          <p:nvSpPr>
            <p:cNvPr id="5" name="Правая фигурная скобка 4"/>
            <p:cNvSpPr/>
            <p:nvPr/>
          </p:nvSpPr>
          <p:spPr>
            <a:xfrm>
              <a:off x="5364088" y="3645024"/>
              <a:ext cx="432048" cy="115212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sp>
          <p:nvSpPr>
            <p:cNvPr id="6" name="Правая фигурная скобка 5"/>
            <p:cNvSpPr/>
            <p:nvPr/>
          </p:nvSpPr>
          <p:spPr>
            <a:xfrm>
              <a:off x="5364088" y="4941168"/>
              <a:ext cx="432048" cy="43204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uk-UA"/>
            </a:p>
          </p:txBody>
        </p:sp>
      </p:grpSp>
      <p:sp>
        <p:nvSpPr>
          <p:cNvPr id="7" name="TextBox 6"/>
          <p:cNvSpPr txBox="1"/>
          <p:nvPr/>
        </p:nvSpPr>
        <p:spPr>
          <a:xfrm>
            <a:off x="1835696" y="1340768"/>
            <a:ext cx="5976664" cy="1261884"/>
          </a:xfrm>
          <a:prstGeom prst="rect">
            <a:avLst/>
          </a:prstGeom>
          <a:noFill/>
        </p:spPr>
        <p:txBody>
          <a:bodyPr wrap="square" rtlCol="0">
            <a:spAutoFit/>
          </a:bodyPr>
          <a:lstStyle/>
          <a:p>
            <a:r>
              <a:rPr lang="uk-UA" sz="3600" dirty="0" err="1" smtClean="0"/>
              <a:t>Аллели</a:t>
            </a:r>
            <a:r>
              <a:rPr lang="uk-UA" sz="3600" dirty="0" smtClean="0"/>
              <a:t>: 		</a:t>
            </a:r>
            <a:r>
              <a:rPr lang="uk-UA" sz="4000" b="1" dirty="0" smtClean="0">
                <a:solidFill>
                  <a:srgbClr val="C00000"/>
                </a:solidFill>
              </a:rPr>
              <a:t>А</a:t>
            </a:r>
            <a:r>
              <a:rPr lang="uk-UA" sz="3600" b="1" dirty="0" smtClean="0"/>
              <a:t>,</a:t>
            </a:r>
            <a:r>
              <a:rPr lang="uk-UA" sz="3600" dirty="0" smtClean="0"/>
              <a:t> </a:t>
            </a:r>
            <a:r>
              <a:rPr lang="uk-UA" sz="4000" b="1" dirty="0" smtClean="0">
                <a:solidFill>
                  <a:srgbClr val="C00000"/>
                </a:solidFill>
              </a:rPr>
              <a:t>а</a:t>
            </a:r>
          </a:p>
          <a:p>
            <a:endParaRPr lang="uk-UA" sz="3600" dirty="0" smtClean="0"/>
          </a:p>
        </p:txBody>
      </p:sp>
      <p:sp>
        <p:nvSpPr>
          <p:cNvPr id="8" name="TextBox 7"/>
          <p:cNvSpPr txBox="1"/>
          <p:nvPr/>
        </p:nvSpPr>
        <p:spPr>
          <a:xfrm>
            <a:off x="1763688" y="2348880"/>
            <a:ext cx="5976664" cy="707886"/>
          </a:xfrm>
          <a:prstGeom prst="rect">
            <a:avLst/>
          </a:prstGeom>
          <a:noFill/>
        </p:spPr>
        <p:txBody>
          <a:bodyPr wrap="square" rtlCol="0">
            <a:spAutoFit/>
          </a:bodyPr>
          <a:lstStyle/>
          <a:p>
            <a:r>
              <a:rPr lang="uk-UA" sz="3600" dirty="0" err="1" smtClean="0"/>
              <a:t>Генотипы</a:t>
            </a:r>
            <a:r>
              <a:rPr lang="uk-UA" sz="3600" dirty="0" smtClean="0"/>
              <a:t>: 	</a:t>
            </a:r>
            <a:r>
              <a:rPr lang="uk-UA" sz="4000" b="1" dirty="0" smtClean="0">
                <a:solidFill>
                  <a:srgbClr val="C00000"/>
                </a:solidFill>
              </a:rPr>
              <a:t>АА</a:t>
            </a:r>
            <a:r>
              <a:rPr lang="uk-UA" sz="4000" b="1" dirty="0" smtClean="0"/>
              <a:t>, </a:t>
            </a:r>
            <a:r>
              <a:rPr lang="uk-UA" sz="4000" b="1" dirty="0" err="1" smtClean="0">
                <a:solidFill>
                  <a:srgbClr val="C00000"/>
                </a:solidFill>
              </a:rPr>
              <a:t>Аа</a:t>
            </a:r>
            <a:r>
              <a:rPr lang="uk-UA" sz="4000" b="1" dirty="0" smtClean="0"/>
              <a:t>, </a:t>
            </a:r>
            <a:r>
              <a:rPr lang="uk-UA" sz="4000" b="1" dirty="0" err="1" smtClean="0">
                <a:solidFill>
                  <a:srgbClr val="C00000"/>
                </a:solidFill>
              </a:rPr>
              <a:t>аа</a:t>
            </a:r>
            <a:endParaRPr lang="uk-UA" sz="4000" b="1"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4" descr="data:image/jpeg;base64,/9j/4AAQSkZJRgABAQAAAQABAAD/2wCEAAkGBhQSEBUUEhQVFBUWGBgVFRQXFBQVFRcVFBUVFBUUFxQXHCYeFxojGhQUHy8gIycpLCwsFR4xNTAqNSYrLCkBCQoKDgwOGg8PGikfHBwpLCkpKSkpKSkpKSkpKSwsLCwpKSkpLCkpLCksLCkpKSkpKSkpKSwpKSwsLCwpLCwsKf/AABEIAOkA2AMBIgACEQEDEQH/xAAbAAABBQEBAAAAAAAAAAAAAAAFAQIDBAYAB//EAEAQAAEDAgMFBgUCBQIEBwAAAAEAAhEDIQQxQQUSUWFxBoGRobHBEyIy0fBC4SMzUoLxcrIUFmLCBxUkNENzw//EABkBAAMBAQEAAAAAAAAAAAAAAAACAwEEBf/EACIRAQEAAgMAAgIDAQAAAAAAAAABAhEDITESMkFhEyJRBP/aAAwDAQACEQMRAD8AOJZTYsklRTPLkzeSpqyhznJofZc5NWbMY5yQlJN0hKwEKc1yYU+mFuwcDZI5SU6ROQJV2lsZ54Dx+ywBZSNzRn/lmpo5vmFF/wAt17w0GP8AqHugBZzSBWMXgKlP62Obzix6HIqrvIaVxXAphK5DT3FNlJKQoBSUgKbK4FYD0hKRKgOTCpConrW6MJXJYSoYNBMcnpqdOQhKQFLCaEtM4hNK5xumkrAY4JspagTSUAqv4TZznXIsqeGeJkxbw6mPRG8BiC4wPIAeifTNiuA2YANAPNFaNBvBRYWlbuVumxaaRPTwzTontYJtol+IAOaqtqlDVqrh2uBa4BwOYMEHuWO7R9kNwGpRBLRcszLeY1cOWYWwp1+IUu/4LOqHjxTVqe2HZ8U3fFpiGuPzAZNcdehWYKnQaSuKcQkJWAxwTCVIQozmgJAUrUkLmhDZHSmvCVcStMbC5KkWsoq5yTeSFy4hCZS5NXFJKAQlIklNKAa9V8TViG6uMdBmT4BTvMXKFYWp8XEcg1wHSLlbIKMYDDl2md49vRGcSXUaTAz6nH5jGQ19lN2ewrw6C0EG88FX2xiIqPHBxHhb2W7Px47ols/bmQdmjuHxrXCxWQ2e4FaHC0RojbovFPRD4ibokDFKGLL2PjFUYktz8Vdw2Ka7I9Qq9bDyEMwjSytGhy4Tn42SbsZlhNbH8Thm1GOY+7XCCF5ntHAGlUcx2hseI0K9OZksr21wEkPHCDzCeoMgWprk/kkcEjTSExzU9chpAucuhc5AIAuIXApSUA1clXLQvwulc5ctSK5NTnJqGmBcCnQq+Jq7oQ1Q2piP0joqGGmnUae7xzV2mzefdS1MHJHj7BUnRW67I4/4jQeAA8FR29h/4htmT6qTsQN0EcPsiO2cLvuKR0cPVAMCIK0WDroPTwxabhEMPUAWOy9wYFVStxCpMrhTtgo2lpM6rIQHHY34dWnpvODZ5k2/OaNbizfacQGu/pe0+BCnnejY4zK6avDVpcOGfkoe0GG3qRPD01TdkGYROsyQRxTY35RyXp5fi6Im2mY9xyVUhG9uYQ038tOV48EIqNWbYghKE6F0LQbCaQnpYQEK4pxCQoBAkShcgL5SJSklMkWVwCbvJd5AMcVRxLpVqo9UK9S56rYCbP8A5sHUx3ZozUpR3+yzjcTuVQ4aEHzWxfh94MLciJ7iE18GuxXs/h9zcH9Un0j/AGnxTu0bntrABri1zQZGhy+yusp7pZH6QP39Vc29s4VKbXAkFuRHA8fJTdHFdVisdtl9EbxhzbTMEiemSlwW1vimQM1YqbIDQS6CP9Iv3JmxcMDWsLZ+JlLXbr9LtWtuCXJuG2+ycnHoEW2hgQ+xEgeayD8GaVUkAXOT7dwcBHiESFmq1lLa7TmCOpCE9p6gcy15I9UpwIqtDmjdIzAsPKx8FUxdEy1nEhT5L1TYYyXbVbEP8Nh/6R4xBRdxyQrZrIbHAQipyVMPHDl6znarA7zd4fkfnksW4ZeC9Ix1PeYR+c1g9oYbdeW8L9RxCMiB5CROckQ1wCRKlWhHuppUiYQgGLk5cgLhKakJSBMkVc4pCU0lAQ1kOcJKJ1LhRUaM6fnBbG7UKmFv+cPuth2Wq79JrXZtt3fkoKzBkAnXT0nzRDYjDTv3+YRQ3LaN+73CImnLS3kqezcQKlNru4q8D80cR6LPDxitvYvcbu6kwNI5qTs9hhvAgyYum9stmOc6WW1B6iEJ2Vi67Ibuy46iwMeilvVepjrLDbaV6kZlNBacwCh9KlWfSJqgNOjQZ7yVHQrEZpvknMZRGs8AGFnXVN6v0jxcd0eW8f7Ve2hjIahewxv1S68S4+H8Jv8A+h71LO7pvrja2GAb8vgiO8qeGEQO/wBlbKri8/K9q9QTIWO25QP1DNp4aa+fqtqWrO7boWd3nylbSeMhWZeRkfyExSVBmo0sM6FyVIQt2CFRkKQpj1oMlclXICcpN5MLk3eT6SOc5IHWXQm78LAWqfl7v3VzA0rZc/c+oQ0GQfCOuSN4EAtBGp/7oPomxZVw4YbsnkPcnzU7cOL6AAeP5CfUdcDrHh9/ZPY35H8TUPlAHmixsWuz+L3d5pyK0+cFY+jRLRI4gdwstJsnE7zL6KX6UDu01Go+k74RG+0kXkDKWyRkDcZarI4fb2LpmDhKhc3Ij4bgeW9It3L0DF0pB5iPBAn4KqHWqW6CfFFdvBnjJrKbVsD2qqPbFbC1aTubQWx1aSArFZwz4p9SqQL96A7Q2pFhmkyyPNW9IdrYyLz0Rrs3gwBYaNaP7RfzcVhnYlz6jpOURyzXpWxxDR3+ZKlj3kXnupoTmHDwVhjpVUm6mo5hWxvbiqcBUNqYUOHcUU3VBWbZX10R5ttLCFruXkqa2u1sA12Y7/eFj8ThyxxadFPWm7QhcUrSkJQ3ZpTHp5TXoGzCVy5cgbcSmEpXphKsmkaVXrPiVLvIbja4vfJJQvCsLaSIP28SDKMbEr3aOBPDW/msbWx/ygzEQb8nH2A8Uc2TiNx06bwI4gRl5LfGVrHOl5HUg9IJROlTlrhweT47p9kHYQXA6ZHvBE9Lovgn/NHFonqLfdZsRLUZDYVjZdTdXV2WCWixTvppRRrxrkcuRQ/ajSASy8XLdY4hPqiWHyQ7FYh3yumCNe+6y5LYW76Z7G7RqVDugbo46noqOIpBjTx4otjaYDyWixvHDiPFA9qvJBS6ehhr0HwrpqO5lelbJq/I3mB6BeY7N/mfmi9D7POmizp7qU6tS/6PWjp3Ct4ZqrYcK5htVfCbcNTqGqpZuoqmauVRxVCQsjtrDA3FjqPVbaoLLL7fow4HTJLlGMpCRS4hsOKiKRpqa9KSmlAIuXFKtCJzkwuXOKhr1ICqVHjMbuNWfr1C/XoNSpsZULj78EPqHIzIOqrjw291O8knixhnb7SM4NtZDv3B8Vpdl0ZaNMu8jVUtiBtSnvNHzAkE53GqNYPDwREnu/LKWd/Bp20uy2gtE3MQihxcQBA52n8zQHD4uHBuXJXo3h08iPzzUtmG6VUOGanoD5kJ2e+8H84InRdBS77amxRhpQ+syWtBzPsZKJVTIhD8Wy4PCw9e663R8QTaRh0fmZWZ2xUMGO/7rRY0FznDnYoHjsKYj8/wh6HH4AbKfFTvPmF6R2dtSHI+684weHIrttmR9jboV6LsepuKOU7T52pmIU1GrdUDXBZbT0KWjWun+Wq5NCpfKZUKhpPS1XQFXGkMqVLoftXC77D3q3iCmtfIhV1uE28/xVMgidPlPUftCrOWj7Q4KHEgWN+8fcLNuUbNHNKQpJSygGLkpXLQqOehuMxEmNFdqFCqg+cjzzuunix+WWkeS6x2r1aumuQ6ajzVT4dyJkfT0OfnZXa7ADfIWPu7oqlRxBLcyLtGjgL5a2XfZpyY3t2y9tGi8gNkOuQZF7Zxkjb+3I+loAMdYOfLwWVxTSHDdEiQ68i2ZEfmSXE0YcQW8wQIOWtriVz5cWNu3VMtRstmbSe+oHSIN8/zIgrW7L2gKotxjwXn/Zxwk/MDNgD/AFajkSthsymGVbDdJjenXmFy8mE2eVqMO64nMInSguCANr7roPjyOSN4a8Ln0otVGEGyqYhxHr1V0C0d/cqeKEeyyGxU8RQBbvDvHBBMZhwUdc+L9xQraFHhlmOi3Tp489MwWAVmdbLR4PE38B6rGbWxnwqrSeZHAkAx7eKP4XFRTDjowuz4N/dLnj0OTLdaehW10/LK9hqlwhWzTLQOIlEadMh7ea5tVKjOHKXE1Ld6a10A9VXdUkFdc6Rp9X5mjkoWOh105lQCJXPp3tn7Zq+PidVNr0JpmBJF44xmFicRTieE+twV6HWbLVjNqYTccRFpjxuFPL00BnJE947kxKYhXJVy0BtQoa8fxTaZt3Rw1yV55VJ7TvHSIvw4+66+D7oc/wBVbEtBm4kcchxtokw9ZtRu6SN64aeEfpM3zKsunO27EwbZRcOznlzQmtTLH/GY0xMuEHX9QHqu6zbjx9MxzS3dBmA4t5/NcCU+u4fw3AzLYOccsuU+Kn2s0V8O57YJAEjMCLhw1jSNEjiH4dpIFiOmVoHfySVWF2eR8UCwByGm8Li46ar0CjXc2vum7SJE5g8vRYCgIeCS06g2zzHXuutzSxZfRaS1ri2D3akEcD6rk5lsOxvGslgIBmw85HujmAJiUB2ZjyRDmx370+SNUsa0kAFcV9dE80LUXXvl91X2nSgSk+PAXOxO80jRZvTYEGpYgqvXu2Cn1GEHv91X2hVDGFx0CeRTenn/AGqgvjgRrHdKJ7QrbtEN/rLW/wBrfmd9kD2vVDnySBpB53nqptrNc9tNzSCA0DO3O/5kqZ4a1tOZfLt6dslnp6o3hKcuJ4QguyDLGniAfIFEcJif4bzzHquTDo1q3VrWI5qqKl0z4kymD0RkWLeYUb6khsxIsTfS89IT6QUW5ZwHGehGa7OPuI5dVNh+B4qjtfZ4cOY181fa6w/zopKl+8SjLH8jGsBjcKWnr66qkVr9q7MLhLfBZfEYYtMHT8upKIAuTiuQ0Ee9VnfUb2IE9FISq9ZxDhHCM/yV08N/ulzTeFTlkfptla4vcKJ+FgDdkHvMDLdg6K9TYC2d6wiT0NhzStY9kFo32zcOgzNrRwBHgvR28+AVGkaNSw+R87wIgDeBkDkfUJMLRig9tvlP+20+EeCL4qjvNu0tcZJP1COE6ZC6C4QOHxmOBkyBazmnKDwzulvauNS4UkggEWgZa8AfBGdlbe+EA0t3yOFom/h1QTCv+QnxEjPRS0om94iwjr3WUs8ZfVMbputn9p8O4fM11M6gAETqOquN7UUQ4BpidTeOugWOp4EvaDSM8Rrnmb5eaaMLeZgibb0g84XN/FjVZnXqWExO8A7MajknB8OcNB6aLPdmdrf/ABm5GfLlzCOVqkSfHuXJnhq6WmW0GJxHzFZztBjC5hDbtycc4JsLcM1c7RYosENzdKA4esGtcXcBOcX/AHV+DisnyqfLyT6xndqUy4BrT1NvqGnv3IVVrlnyk2Iyk+ETrdHdotcZAgC8mBMEQSfHwKzONb80TlnI4QfG+i7M50jw2vbuzjv/AE1PkAO4CFfpOID29I7jPuhnZ18YeiD+pgPfA+6L1Kdp5Lyb67Iho1FYbrzEjqFVLTvRxVygJA8Es9bU+EfNk11WH7p16378lHR+WqW9/wBldxdGQDlOozB4rqw6qOc3ELBp4cYE5x1S1HQ5vOQkbzPX8Cr7SMNa4aOv0IT5eEx9SOrm4ESMpyPIoPj6FOvJB3Kgza7I9DxUu0a+7UaRrfylDdrVwHmWzOvmo1UMxOFcwwRC5KcacsxwN/VcsMypKjqtmEsptU271fC6yjOSbxq1hiWkyBnfIhwOllJuB5gW/UHHwtBTKFMEgkj988purlKnLYEk3BMe+gi69N5RaVNzQDLj3giRl0F0J25QIIqx9Mh3C+RHQ5rQ7xDCA3hM5RnPEpmLw4qUXA3JBHSRkeiSH2xuCeRdptwsQZ0hTU7TMNzymb56RkqWyHEN5j5b94PTVFw4h5nqYOdgNfRbZ2ptJgsU5l2EiLggQefzZHTNFf8AzpxuadJxz3i3dN7XIN1SoOboeIt4j8CtUNntc7eL2ic/mLjyIAvlopZSflstH9h4lzzIDGDMljQDA4nNFK+NDmyIvEcAJMk8oBPcgQxYtSpNfDoBdBl/V2gXbUxm60U2nKzjOZGUnWI8VC8e8j/PUUdp7U+LV+WSN47vuTeYyQwVoJbqDa0Z31dfNKQ5oLWgjX5iA6Jk5zlmFFW3oMmcrkgHQgWy1XbMZJpy3K2q+06ssJk5RGfISR+WWbrk7/03ysSRPdZaDaFY5QCAJzEXtBB1gIHUrnKZ4QCMotHG+ROgSZTp0cVevdnK2/hqThmwA9QWgOHoe5aukJavOv8Aw72oCzcBNpEGJiSRYcpH9i9BwdT5iOX7ey8vkx1XXKqVzFQA23rjrF0UwdOTzOY0PMIfj6UwRctMt6i8dDl4Ing6gLAc4yGsG6SYjZNpYQ7ocPqafzxU+ErB7IOanLg5vEEIOyoaNQagmOkkx55qxfFh9OCR5ZqHGj+GfHw0V3EAESLg5fYqB1PeYRxBHlFk/VhL6BbQG/TY5ubf9v7IFjK+8Z7u4K3Wx5bDW33dTrxUNTCb43qYni0fUO7UdFzrBzly54XIazUriJCSUoVW3tbwrgR3Anw49ytNN4kCbye45DqFXwTQ4RAMaeyIYeg0XP8ATY7tr8rEwV6mN3NvJy6uk7a5Obd0gwBlcReOFvNWsNRkkwL3JybPKc1FQN8xlrDoA6dVfw8xbOY3cjmbBLRHmPwSzE1qeW69xHR1xfUXV5o0Lj8puACch9Xdl3K/2w2aW1zVaLgfMOLT6whlF5Mai0RMZW6JscpkpnLO/wDRXB4QuMtLSLWynz56onS2WT9ZawEQXOeAAPGTaLQckIpG9mkQLRbvA4clcpVRuzaZgC0niZORyWWUuxbF41lJu5RdvOgzUOXGGN0ETdCG1nGSQd06xbMWByA6qWvVdYxlwytfp1UNeq6LkX4XjLnmtmMhbdke65ENJm53iDEARIMaQq9UbsSLmWlskAxrlnZSVH6wIkCZzGscFFVJEzkOcnO3WLeaZijjYc2fm5ne4xBiOUIViaIcDundgk5wbayMsuCLYgGZJIPCJF+R1Q+tTe51pcbZiLC1nX0lZVOO9m7F2o5lYFjoaIky0OtcRGZBvfOSNV7fsfGCo1rtC2TGWV15HsTsfiK1UfDp2kGY8wdLibr0LG45mAw/wg4VK1/lEQJzB5AaZlefz47sk9duNHMFiBUaRN8vOxV/BYjdO6R+/FYnZ+12se2CYIG7e5boOZGXGy2LHNqMBGYv/hR1ps7WPjmlUj9D7jkeB6pcWARlMflvJVjid4FrvsWlS4VpIg3zg8Qsl76Fh1CuQYOR1kdSVaoNGYvKGVxugg2AE5Ezfl+WVrAusrzH8k2x20cC9r3WtJi1s1SFRzDIJaRkRb0Rjb9fdr1Gi15tMGQDlp3IFUdK57FomxOOL/qAJ4wAfELlVK5Gms5Cc0JClaqhZ2aPnOusX4HTUo1Qw5dny+ofe3BCNkfzfD3Rhmbe/wBV6XHP6R5nL96mw9EgWgkHS1uHd0RLD0yTdoA+/HihtD+cO/0RDCZu6IpIHdq8NuuYeILfArB7Xf8A8O8Oj5HTIGhPLgvRe2H00/8AU5ee9rf5bevsVxy3Hk6d+OMyw1TsJtam8ghw6TBygi6JMxYsZvqfeF5y/MI1g/su2XcQy4ZK1z6+gII0/wAfZNqYqfccDFyqOFyREa93utc/iqcQMrmRkoa2LjQxn48e9Xx9Xd7ofX/Ut03aniMaIyJAjJW9ldpvgOLgwOPMA+H7KjiMj3KnifqH5oi4S+nxy7arG/8AipiHNIBNMaBgDdOOf+VnTiK+IEk7jZk53mTfU5qvR+sI3qOiS4Y4+KzKrOyqJaGNLpjImwk3y0Wx/wCPfSw1R7SSWN3vCFlMH+laXFf+xr//AFO9FDLGU0qPB9uS+7wDlH6TJyBR3ZXaEOIJ3mzFiCDcTkV5xsn+W/8At9Sthsj6u8f9iW8ODP5K2mGxjXzNotOlwYv00VrC04tpnlbPOfzJBaOZ/wBXsjdH+WOo9ETHUEu2Y7XUoxE/1MafUeyAuatJ2x/nM/0D1Kz7ly5eurG7iCFycc1yUz//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4819" name="AutoShape 6" descr="data:image/jpeg;base64,/9j/4AAQSkZJRgABAQAAAQABAAD/2wCEAAkGBhQSEBUUEhQVFBUWGBgVFRQXFBQVFRcVFBUVFBUUFxQXHCYeFxojGhQUHy8gIycpLCwsFR4xNTAqNSYrLCkBCQoKDgwOGg8PGikfHBwpLCkpKSkpKSkpKSkpKSwsLCwpKSkpLCkpLCksLCkpKSkpKSkpKSwpKSwsLCwpLCwsKf/AABEIAOkA2AMBIgACEQEDEQH/xAAbAAABBQEBAAAAAAAAAAAAAAAFAQIDBAYAB//EAEAQAAEDAgMFBgUCBQIEBwAAAAEAAhEDIQQxQQUSUWFxBoGRobHBEyIy0fBC4SMzUoLxcrIUFmLCBxUkNENzw//EABkBAAMBAQEAAAAAAAAAAAAAAAACAwEEBf/EACIRAQEAAgMAAgIDAQAAAAAAAAABAhEDITESMkFhEyJRBP/aAAwDAQACEQMRAD8AOJZTYsklRTPLkzeSpqyhznJofZc5NWbMY5yQlJN0hKwEKc1yYU+mFuwcDZI5SU6ROQJV2lsZ54Dx+ywBZSNzRn/lmpo5vmFF/wAt17w0GP8AqHugBZzSBWMXgKlP62Obzix6HIqrvIaVxXAphK5DT3FNlJKQoBSUgKbK4FYD0hKRKgOTCpConrW6MJXJYSoYNBMcnpqdOQhKQFLCaEtM4hNK5xumkrAY4JspagTSUAqv4TZznXIsqeGeJkxbw6mPRG8BiC4wPIAeifTNiuA2YANAPNFaNBvBRYWlbuVumxaaRPTwzTontYJtol+IAOaqtqlDVqrh2uBa4BwOYMEHuWO7R9kNwGpRBLRcszLeY1cOWYWwp1+IUu/4LOqHjxTVqe2HZ8U3fFpiGuPzAZNcdehWYKnQaSuKcQkJWAxwTCVIQozmgJAUrUkLmhDZHSmvCVcStMbC5KkWsoq5yTeSFy4hCZS5NXFJKAQlIklNKAa9V8TViG6uMdBmT4BTvMXKFYWp8XEcg1wHSLlbIKMYDDl2md49vRGcSXUaTAz6nH5jGQ19lN2ewrw6C0EG88FX2xiIqPHBxHhb2W7Px47ols/bmQdmjuHxrXCxWQ2e4FaHC0RojbovFPRD4ibokDFKGLL2PjFUYktz8Vdw2Ka7I9Qq9bDyEMwjSytGhy4Tn42SbsZlhNbH8Thm1GOY+7XCCF5ntHAGlUcx2hseI0K9OZksr21wEkPHCDzCeoMgWprk/kkcEjTSExzU9chpAucuhc5AIAuIXApSUA1clXLQvwulc5ctSK5NTnJqGmBcCnQq+Jq7oQ1Q2piP0joqGGmnUae7xzV2mzefdS1MHJHj7BUnRW67I4/4jQeAA8FR29h/4htmT6qTsQN0EcPsiO2cLvuKR0cPVAMCIK0WDroPTwxabhEMPUAWOy9wYFVStxCpMrhTtgo2lpM6rIQHHY34dWnpvODZ5k2/OaNbizfacQGu/pe0+BCnnejY4zK6avDVpcOGfkoe0GG3qRPD01TdkGYROsyQRxTY35RyXp5fi6Im2mY9xyVUhG9uYQ038tOV48EIqNWbYghKE6F0LQbCaQnpYQEK4pxCQoBAkShcgL5SJSklMkWVwCbvJd5AMcVRxLpVqo9UK9S56rYCbP8A5sHUx3ZozUpR3+yzjcTuVQ4aEHzWxfh94MLciJ7iE18GuxXs/h9zcH9Un0j/AGnxTu0bntrABri1zQZGhy+yusp7pZH6QP39Vc29s4VKbXAkFuRHA8fJTdHFdVisdtl9EbxhzbTMEiemSlwW1vimQM1YqbIDQS6CP9Iv3JmxcMDWsLZ+JlLXbr9LtWtuCXJuG2+ycnHoEW2hgQ+xEgeayD8GaVUkAXOT7dwcBHiESFmq1lLa7TmCOpCE9p6gcy15I9UpwIqtDmjdIzAsPKx8FUxdEy1nEhT5L1TYYyXbVbEP8Nh/6R4xBRdxyQrZrIbHAQipyVMPHDl6znarA7zd4fkfnksW4ZeC9Ix1PeYR+c1g9oYbdeW8L9RxCMiB5CROckQ1wCRKlWhHuppUiYQgGLk5cgLhKakJSBMkVc4pCU0lAQ1kOcJKJ1LhRUaM6fnBbG7UKmFv+cPuth2Wq79JrXZtt3fkoKzBkAnXT0nzRDYjDTv3+YRQ3LaN+73CImnLS3kqezcQKlNru4q8D80cR6LPDxitvYvcbu6kwNI5qTs9hhvAgyYum9stmOc6WW1B6iEJ2Vi67Ibuy46iwMeilvVepjrLDbaV6kZlNBacwCh9KlWfSJqgNOjQZ7yVHQrEZpvknMZRGs8AGFnXVN6v0jxcd0eW8f7Ve2hjIahewxv1S68S4+H8Jv8A+h71LO7pvrja2GAb8vgiO8qeGEQO/wBlbKri8/K9q9QTIWO25QP1DNp4aa+fqtqWrO7boWd3nylbSeMhWZeRkfyExSVBmo0sM6FyVIQt2CFRkKQpj1oMlclXICcpN5MLk3eT6SOc5IHWXQm78LAWqfl7v3VzA0rZc/c+oQ0GQfCOuSN4EAtBGp/7oPomxZVw4YbsnkPcnzU7cOL6AAeP5CfUdcDrHh9/ZPY35H8TUPlAHmixsWuz+L3d5pyK0+cFY+jRLRI4gdwstJsnE7zL6KX6UDu01Go+k74RG+0kXkDKWyRkDcZarI4fb2LpmDhKhc3Ij4bgeW9It3L0DF0pB5iPBAn4KqHWqW6CfFFdvBnjJrKbVsD2qqPbFbC1aTubQWx1aSArFZwz4p9SqQL96A7Q2pFhmkyyPNW9IdrYyLz0Rrs3gwBYaNaP7RfzcVhnYlz6jpOURyzXpWxxDR3+ZKlj3kXnupoTmHDwVhjpVUm6mo5hWxvbiqcBUNqYUOHcUU3VBWbZX10R5ttLCFruXkqa2u1sA12Y7/eFj8ThyxxadFPWm7QhcUrSkJQ3ZpTHp5TXoGzCVy5cgbcSmEpXphKsmkaVXrPiVLvIbja4vfJJQvCsLaSIP28SDKMbEr3aOBPDW/msbWx/ygzEQb8nH2A8Uc2TiNx06bwI4gRl5LfGVrHOl5HUg9IJROlTlrhweT47p9kHYQXA6ZHvBE9Lovgn/NHFonqLfdZsRLUZDYVjZdTdXV2WCWixTvppRRrxrkcuRQ/ajSASy8XLdY4hPqiWHyQ7FYh3yumCNe+6y5LYW76Z7G7RqVDugbo46noqOIpBjTx4otjaYDyWixvHDiPFA9qvJBS6ehhr0HwrpqO5lelbJq/I3mB6BeY7N/mfmi9D7POmizp7qU6tS/6PWjp3Ct4ZqrYcK5htVfCbcNTqGqpZuoqmauVRxVCQsjtrDA3FjqPVbaoLLL7fow4HTJLlGMpCRS4hsOKiKRpqa9KSmlAIuXFKtCJzkwuXOKhr1ICqVHjMbuNWfr1C/XoNSpsZULj78EPqHIzIOqrjw291O8knixhnb7SM4NtZDv3B8Vpdl0ZaNMu8jVUtiBtSnvNHzAkE53GqNYPDwREnu/LKWd/Bp20uy2gtE3MQihxcQBA52n8zQHD4uHBuXJXo3h08iPzzUtmG6VUOGanoD5kJ2e+8H84InRdBS77amxRhpQ+syWtBzPsZKJVTIhD8Wy4PCw9e663R8QTaRh0fmZWZ2xUMGO/7rRY0FznDnYoHjsKYj8/wh6HH4AbKfFTvPmF6R2dtSHI+684weHIrttmR9jboV6LsepuKOU7T52pmIU1GrdUDXBZbT0KWjWun+Wq5NCpfKZUKhpPS1XQFXGkMqVLoftXC77D3q3iCmtfIhV1uE28/xVMgidPlPUftCrOWj7Q4KHEgWN+8fcLNuUbNHNKQpJSygGLkpXLQqOehuMxEmNFdqFCqg+cjzzuunix+WWkeS6x2r1aumuQ6ajzVT4dyJkfT0OfnZXa7ADfIWPu7oqlRxBLcyLtGjgL5a2XfZpyY3t2y9tGi8gNkOuQZF7Zxkjb+3I+loAMdYOfLwWVxTSHDdEiQ68i2ZEfmSXE0YcQW8wQIOWtriVz5cWNu3VMtRstmbSe+oHSIN8/zIgrW7L2gKotxjwXn/Zxwk/MDNgD/AFajkSthsymGVbDdJjenXmFy8mE2eVqMO64nMInSguCANr7roPjyOSN4a8Ln0otVGEGyqYhxHr1V0C0d/cqeKEeyyGxU8RQBbvDvHBBMZhwUdc+L9xQraFHhlmOi3Tp489MwWAVmdbLR4PE38B6rGbWxnwqrSeZHAkAx7eKP4XFRTDjowuz4N/dLnj0OTLdaehW10/LK9hqlwhWzTLQOIlEadMh7ea5tVKjOHKXE1Ld6a10A9VXdUkFdc6Rp9X5mjkoWOh105lQCJXPp3tn7Zq+PidVNr0JpmBJF44xmFicRTieE+twV6HWbLVjNqYTccRFpjxuFPL00BnJE947kxKYhXJVy0BtQoa8fxTaZt3Rw1yV55VJ7TvHSIvw4+66+D7oc/wBVbEtBm4kcchxtokw9ZtRu6SN64aeEfpM3zKsunO27EwbZRcOznlzQmtTLH/GY0xMuEHX9QHqu6zbjx9MxzS3dBmA4t5/NcCU+u4fw3AzLYOccsuU+Kn2s0V8O57YJAEjMCLhw1jSNEjiH4dpIFiOmVoHfySVWF2eR8UCwByGm8Li46ar0CjXc2vum7SJE5g8vRYCgIeCS06g2zzHXuutzSxZfRaS1ri2D3akEcD6rk5lsOxvGslgIBmw85HujmAJiUB2ZjyRDmx370+SNUsa0kAFcV9dE80LUXXvl91X2nSgSk+PAXOxO80jRZvTYEGpYgqvXu2Cn1GEHv91X2hVDGFx0CeRTenn/AGqgvjgRrHdKJ7QrbtEN/rLW/wBrfmd9kD2vVDnySBpB53nqptrNc9tNzSCA0DO3O/5kqZ4a1tOZfLt6dslnp6o3hKcuJ4QguyDLGniAfIFEcJif4bzzHquTDo1q3VrWI5qqKl0z4kymD0RkWLeYUb6khsxIsTfS89IT6QUW5ZwHGehGa7OPuI5dVNh+B4qjtfZ4cOY181fa6w/zopKl+8SjLH8jGsBjcKWnr66qkVr9q7MLhLfBZfEYYtMHT8upKIAuTiuQ0Ee9VnfUb2IE9FISq9ZxDhHCM/yV08N/ulzTeFTlkfptla4vcKJ+FgDdkHvMDLdg6K9TYC2d6wiT0NhzStY9kFo32zcOgzNrRwBHgvR28+AVGkaNSw+R87wIgDeBkDkfUJMLRig9tvlP+20+EeCL4qjvNu0tcZJP1COE6ZC6C4QOHxmOBkyBazmnKDwzulvauNS4UkggEWgZa8AfBGdlbe+EA0t3yOFom/h1QTCv+QnxEjPRS0om94iwjr3WUs8ZfVMbputn9p8O4fM11M6gAETqOquN7UUQ4BpidTeOugWOp4EvaDSM8Rrnmb5eaaMLeZgibb0g84XN/FjVZnXqWExO8A7MajknB8OcNB6aLPdmdrf/ABm5GfLlzCOVqkSfHuXJnhq6WmW0GJxHzFZztBjC5hDbtycc4JsLcM1c7RYosENzdKA4esGtcXcBOcX/AHV+DisnyqfLyT6xndqUy4BrT1NvqGnv3IVVrlnyk2Iyk+ETrdHdotcZAgC8mBMEQSfHwKzONb80TlnI4QfG+i7M50jw2vbuzjv/AE1PkAO4CFfpOID29I7jPuhnZ18YeiD+pgPfA+6L1Kdp5Lyb67Iho1FYbrzEjqFVLTvRxVygJA8Es9bU+EfNk11WH7p16378lHR+WqW9/wBldxdGQDlOozB4rqw6qOc3ELBp4cYE5x1S1HQ5vOQkbzPX8Cr7SMNa4aOv0IT5eEx9SOrm4ESMpyPIoPj6FOvJB3Kgza7I9DxUu0a+7UaRrfylDdrVwHmWzOvmo1UMxOFcwwRC5KcacsxwN/VcsMypKjqtmEsptU271fC6yjOSbxq1hiWkyBnfIhwOllJuB5gW/UHHwtBTKFMEgkj988purlKnLYEk3BMe+gi69N5RaVNzQDLj3giRl0F0J25QIIqx9Mh3C+RHQ5rQ7xDCA3hM5RnPEpmLw4qUXA3JBHSRkeiSH2xuCeRdptwsQZ0hTU7TMNzymb56RkqWyHEN5j5b94PTVFw4h5nqYOdgNfRbZ2ptJgsU5l2EiLggQefzZHTNFf8AzpxuadJxz3i3dN7XIN1SoOboeIt4j8CtUNntc7eL2ic/mLjyIAvlopZSflstH9h4lzzIDGDMljQDA4nNFK+NDmyIvEcAJMk8oBPcgQxYtSpNfDoBdBl/V2gXbUxm60U2nKzjOZGUnWI8VC8e8j/PUUdp7U+LV+WSN47vuTeYyQwVoJbqDa0Z31dfNKQ5oLWgjX5iA6Jk5zlmFFW3oMmcrkgHQgWy1XbMZJpy3K2q+06ssJk5RGfISR+WWbrk7/03ysSRPdZaDaFY5QCAJzEXtBB1gIHUrnKZ4QCMotHG+ROgSZTp0cVevdnK2/hqThmwA9QWgOHoe5aukJavOv8Aw72oCzcBNpEGJiSRYcpH9i9BwdT5iOX7ey8vkx1XXKqVzFQA23rjrF0UwdOTzOY0PMIfj6UwRctMt6i8dDl4Ing6gLAc4yGsG6SYjZNpYQ7ocPqafzxU+ErB7IOanLg5vEEIOyoaNQagmOkkx55qxfFh9OCR5ZqHGj+GfHw0V3EAESLg5fYqB1PeYRxBHlFk/VhL6BbQG/TY5ubf9v7IFjK+8Z7u4K3Wx5bDW33dTrxUNTCb43qYni0fUO7UdFzrBzly54XIazUriJCSUoVW3tbwrgR3Anw49ytNN4kCbye45DqFXwTQ4RAMaeyIYeg0XP8ATY7tr8rEwV6mN3NvJy6uk7a5Obd0gwBlcReOFvNWsNRkkwL3JybPKc1FQN8xlrDoA6dVfw8xbOY3cjmbBLRHmPwSzE1qeW69xHR1xfUXV5o0Lj8puACch9Xdl3K/2w2aW1zVaLgfMOLT6whlF5Mai0RMZW6JscpkpnLO/wDRXB4QuMtLSLWynz56onS2WT9ZawEQXOeAAPGTaLQckIpG9mkQLRbvA4clcpVRuzaZgC0niZORyWWUuxbF41lJu5RdvOgzUOXGGN0ETdCG1nGSQd06xbMWByA6qWvVdYxlwytfp1UNeq6LkX4XjLnmtmMhbdke65ENJm53iDEARIMaQq9UbsSLmWlskAxrlnZSVH6wIkCZzGscFFVJEzkOcnO3WLeaZijjYc2fm5ne4xBiOUIViaIcDundgk5wbayMsuCLYgGZJIPCJF+R1Q+tTe51pcbZiLC1nX0lZVOO9m7F2o5lYFjoaIky0OtcRGZBvfOSNV7fsfGCo1rtC2TGWV15HsTsfiK1UfDp2kGY8wdLibr0LG45mAw/wg4VK1/lEQJzB5AaZlefz47sk9duNHMFiBUaRN8vOxV/BYjdO6R+/FYnZ+12se2CYIG7e5boOZGXGy2LHNqMBGYv/hR1ps7WPjmlUj9D7jkeB6pcWARlMflvJVjid4FrvsWlS4VpIg3zg8Qsl76Fh1CuQYOR1kdSVaoNGYvKGVxugg2AE5Ezfl+WVrAusrzH8k2x20cC9r3WtJi1s1SFRzDIJaRkRb0Rjb9fdr1Gi15tMGQDlp3IFUdK57FomxOOL/qAJ4wAfELlVK5Gms5Cc0JClaqhZ2aPnOusX4HTUo1Qw5dny+ofe3BCNkfzfD3Rhmbe/wBV6XHP6R5nL96mw9EgWgkHS1uHd0RLD0yTdoA+/HihtD+cO/0RDCZu6IpIHdq8NuuYeILfArB7Xf8A8O8Oj5HTIGhPLgvRe2H00/8AU5ee9rf5bevsVxy3Hk6d+OMyw1TsJtam8ghw6TBygi6JMxYsZvqfeF5y/MI1g/su2XcQy4ZK1z6+gII0/wAfZNqYqfccDFyqOFyREa93utc/iqcQMrmRkoa2LjQxn48e9Xx9Xd7ofX/Ut03aniMaIyJAjJW9ldpvgOLgwOPMA+H7KjiMj3KnifqH5oi4S+nxy7arG/8AipiHNIBNMaBgDdOOf+VnTiK+IEk7jZk53mTfU5qvR+sI3qOiS4Y4+KzKrOyqJaGNLpjImwk3y0Wx/wCPfSw1R7SSWN3vCFlMH+laXFf+xr//AFO9FDLGU0qPB9uS+7wDlH6TJyBR3ZXaEOIJ3mzFiCDcTkV5xsn+W/8At9Sthsj6u8f9iW8ODP5K2mGxjXzNotOlwYv00VrC04tpnlbPOfzJBaOZ/wBXsjdH+WOo9ETHUEu2Y7XUoxE/1MafUeyAuatJ2x/nM/0D1Kz7ly5eurG7iCFycc1yUz//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4820" name="AutoShape 10" descr="data:image/jpeg;base64,/9j/4AAQSkZJRgABAQAAAQABAAD/2wCEAAkGBhQSEBUUEhQVFBUWGBgVFRQXFBQVFRcVFBUVFBUUFxQXHCYeFxojGhQUHy8gIycpLCwsFR4xNTAqNSYrLCkBCQoKDgwOGg8PGikfHBwpLCkpKSkpKSkpKSkpKSwsLCwpKSkpLCkpLCksLCkpKSkpKSkpKSwpKSwsLCwpLCwsKf/AABEIAOkA2AMBIgACEQEDEQH/xAAbAAABBQEBAAAAAAAAAAAAAAAFAQIDBAYAB//EAEAQAAEDAgMFBgUCBQIEBwAAAAEAAhEDIQQxQQUSUWFxBoGRobHBEyIy0fBC4SMzUoLxcrIUFmLCBxUkNENzw//EABkBAAMBAQEAAAAAAAAAAAAAAAACAwEEBf/EACIRAQEAAgMAAgIDAQAAAAAAAAABAhEDITESMkFhEyJRBP/aAAwDAQACEQMRAD8AOJZTYsklRTPLkzeSpqyhznJofZc5NWbMY5yQlJN0hKwEKc1yYU+mFuwcDZI5SU6ROQJV2lsZ54Dx+ywBZSNzRn/lmpo5vmFF/wAt17w0GP8AqHugBZzSBWMXgKlP62Obzix6HIqrvIaVxXAphK5DT3FNlJKQoBSUgKbK4FYD0hKRKgOTCpConrW6MJXJYSoYNBMcnpqdOQhKQFLCaEtM4hNK5xumkrAY4JspagTSUAqv4TZznXIsqeGeJkxbw6mPRG8BiC4wPIAeifTNiuA2YANAPNFaNBvBRYWlbuVumxaaRPTwzTontYJtol+IAOaqtqlDVqrh2uBa4BwOYMEHuWO7R9kNwGpRBLRcszLeY1cOWYWwp1+IUu/4LOqHjxTVqe2HZ8U3fFpiGuPzAZNcdehWYKnQaSuKcQkJWAxwTCVIQozmgJAUrUkLmhDZHSmvCVcStMbC5KkWsoq5yTeSFy4hCZS5NXFJKAQlIklNKAa9V8TViG6uMdBmT4BTvMXKFYWp8XEcg1wHSLlbIKMYDDl2md49vRGcSXUaTAz6nH5jGQ19lN2ewrw6C0EG88FX2xiIqPHBxHhb2W7Px47ols/bmQdmjuHxrXCxWQ2e4FaHC0RojbovFPRD4ibokDFKGLL2PjFUYktz8Vdw2Ka7I9Qq9bDyEMwjSytGhy4Tn42SbsZlhNbH8Thm1GOY+7XCCF5ntHAGlUcx2hseI0K9OZksr21wEkPHCDzCeoMgWprk/kkcEjTSExzU9chpAucuhc5AIAuIXApSUA1clXLQvwulc5ctSK5NTnJqGmBcCnQq+Jq7oQ1Q2piP0joqGGmnUae7xzV2mzefdS1MHJHj7BUnRW67I4/4jQeAA8FR29h/4htmT6qTsQN0EcPsiO2cLvuKR0cPVAMCIK0WDroPTwxabhEMPUAWOy9wYFVStxCpMrhTtgo2lpM6rIQHHY34dWnpvODZ5k2/OaNbizfacQGu/pe0+BCnnejY4zK6avDVpcOGfkoe0GG3qRPD01TdkGYROsyQRxTY35RyXp5fi6Im2mY9xyVUhG9uYQ038tOV48EIqNWbYghKE6F0LQbCaQnpYQEK4pxCQoBAkShcgL5SJSklMkWVwCbvJd5AMcVRxLpVqo9UK9S56rYCbP8A5sHUx3ZozUpR3+yzjcTuVQ4aEHzWxfh94MLciJ7iE18GuxXs/h9zcH9Un0j/AGnxTu0bntrABri1zQZGhy+yusp7pZH6QP39Vc29s4VKbXAkFuRHA8fJTdHFdVisdtl9EbxhzbTMEiemSlwW1vimQM1YqbIDQS6CP9Iv3JmxcMDWsLZ+JlLXbr9LtWtuCXJuG2+ycnHoEW2hgQ+xEgeayD8GaVUkAXOT7dwcBHiESFmq1lLa7TmCOpCE9p6gcy15I9UpwIqtDmjdIzAsPKx8FUxdEy1nEhT5L1TYYyXbVbEP8Nh/6R4xBRdxyQrZrIbHAQipyVMPHDl6znarA7zd4fkfnksW4ZeC9Ix1PeYR+c1g9oYbdeW8L9RxCMiB5CROckQ1wCRKlWhHuppUiYQgGLk5cgLhKakJSBMkVc4pCU0lAQ1kOcJKJ1LhRUaM6fnBbG7UKmFv+cPuth2Wq79JrXZtt3fkoKzBkAnXT0nzRDYjDTv3+YRQ3LaN+73CImnLS3kqezcQKlNru4q8D80cR6LPDxitvYvcbu6kwNI5qTs9hhvAgyYum9stmOc6WW1B6iEJ2Vi67Ibuy46iwMeilvVepjrLDbaV6kZlNBacwCh9KlWfSJqgNOjQZ7yVHQrEZpvknMZRGs8AGFnXVN6v0jxcd0eW8f7Ve2hjIahewxv1S68S4+H8Jv8A+h71LO7pvrja2GAb8vgiO8qeGEQO/wBlbKri8/K9q9QTIWO25QP1DNp4aa+fqtqWrO7boWd3nylbSeMhWZeRkfyExSVBmo0sM6FyVIQt2CFRkKQpj1oMlclXICcpN5MLk3eT6SOc5IHWXQm78LAWqfl7v3VzA0rZc/c+oQ0GQfCOuSN4EAtBGp/7oPomxZVw4YbsnkPcnzU7cOL6AAeP5CfUdcDrHh9/ZPY35H8TUPlAHmixsWuz+L3d5pyK0+cFY+jRLRI4gdwstJsnE7zL6KX6UDu01Go+k74RG+0kXkDKWyRkDcZarI4fb2LpmDhKhc3Ij4bgeW9It3L0DF0pB5iPBAn4KqHWqW6CfFFdvBnjJrKbVsD2qqPbFbC1aTubQWx1aSArFZwz4p9SqQL96A7Q2pFhmkyyPNW9IdrYyLz0Rrs3gwBYaNaP7RfzcVhnYlz6jpOURyzXpWxxDR3+ZKlj3kXnupoTmHDwVhjpVUm6mo5hWxvbiqcBUNqYUOHcUU3VBWbZX10R5ttLCFruXkqa2u1sA12Y7/eFj8ThyxxadFPWm7QhcUrSkJQ3ZpTHp5TXoGzCVy5cgbcSmEpXphKsmkaVXrPiVLvIbja4vfJJQvCsLaSIP28SDKMbEr3aOBPDW/msbWx/ygzEQb8nH2A8Uc2TiNx06bwI4gRl5LfGVrHOl5HUg9IJROlTlrhweT47p9kHYQXA6ZHvBE9Lovgn/NHFonqLfdZsRLUZDYVjZdTdXV2WCWixTvppRRrxrkcuRQ/ajSASy8XLdY4hPqiWHyQ7FYh3yumCNe+6y5LYW76Z7G7RqVDugbo46noqOIpBjTx4otjaYDyWixvHDiPFA9qvJBS6ehhr0HwrpqO5lelbJq/I3mB6BeY7N/mfmi9D7POmizp7qU6tS/6PWjp3Ct4ZqrYcK5htVfCbcNTqGqpZuoqmauVRxVCQsjtrDA3FjqPVbaoLLL7fow4HTJLlGMpCRS4hsOKiKRpqa9KSmlAIuXFKtCJzkwuXOKhr1ICqVHjMbuNWfr1C/XoNSpsZULj78EPqHIzIOqrjw291O8knixhnb7SM4NtZDv3B8Vpdl0ZaNMu8jVUtiBtSnvNHzAkE53GqNYPDwREnu/LKWd/Bp20uy2gtE3MQihxcQBA52n8zQHD4uHBuXJXo3h08iPzzUtmG6VUOGanoD5kJ2e+8H84InRdBS77amxRhpQ+syWtBzPsZKJVTIhD8Wy4PCw9e663R8QTaRh0fmZWZ2xUMGO/7rRY0FznDnYoHjsKYj8/wh6HH4AbKfFTvPmF6R2dtSHI+684weHIrttmR9jboV6LsepuKOU7T52pmIU1GrdUDXBZbT0KWjWun+Wq5NCpfKZUKhpPS1XQFXGkMqVLoftXC77D3q3iCmtfIhV1uE28/xVMgidPlPUftCrOWj7Q4KHEgWN+8fcLNuUbNHNKQpJSygGLkpXLQqOehuMxEmNFdqFCqg+cjzzuunix+WWkeS6x2r1aumuQ6ajzVT4dyJkfT0OfnZXa7ADfIWPu7oqlRxBLcyLtGjgL5a2XfZpyY3t2y9tGi8gNkOuQZF7Zxkjb+3I+loAMdYOfLwWVxTSHDdEiQ68i2ZEfmSXE0YcQW8wQIOWtriVz5cWNu3VMtRstmbSe+oHSIN8/zIgrW7L2gKotxjwXn/Zxwk/MDNgD/AFajkSthsymGVbDdJjenXmFy8mE2eVqMO64nMInSguCANr7roPjyOSN4a8Ln0otVGEGyqYhxHr1V0C0d/cqeKEeyyGxU8RQBbvDvHBBMZhwUdc+L9xQraFHhlmOi3Tp489MwWAVmdbLR4PE38B6rGbWxnwqrSeZHAkAx7eKP4XFRTDjowuz4N/dLnj0OTLdaehW10/LK9hqlwhWzTLQOIlEadMh7ea5tVKjOHKXE1Ld6a10A9VXdUkFdc6Rp9X5mjkoWOh105lQCJXPp3tn7Zq+PidVNr0JpmBJF44xmFicRTieE+twV6HWbLVjNqYTccRFpjxuFPL00BnJE947kxKYhXJVy0BtQoa8fxTaZt3Rw1yV55VJ7TvHSIvw4+66+D7oc/wBVbEtBm4kcchxtokw9ZtRu6SN64aeEfpM3zKsunO27EwbZRcOznlzQmtTLH/GY0xMuEHX9QHqu6zbjx9MxzS3dBmA4t5/NcCU+u4fw3AzLYOccsuU+Kn2s0V8O57YJAEjMCLhw1jSNEjiH4dpIFiOmVoHfySVWF2eR8UCwByGm8Li46ar0CjXc2vum7SJE5g8vRYCgIeCS06g2zzHXuutzSxZfRaS1ri2D3akEcD6rk5lsOxvGslgIBmw85HujmAJiUB2ZjyRDmx370+SNUsa0kAFcV9dE80LUXXvl91X2nSgSk+PAXOxO80jRZvTYEGpYgqvXu2Cn1GEHv91X2hVDGFx0CeRTenn/AGqgvjgRrHdKJ7QrbtEN/rLW/wBrfmd9kD2vVDnySBpB53nqptrNc9tNzSCA0DO3O/5kqZ4a1tOZfLt6dslnp6o3hKcuJ4QguyDLGniAfIFEcJif4bzzHquTDo1q3VrWI5qqKl0z4kymD0RkWLeYUb6khsxIsTfS89IT6QUW5ZwHGehGa7OPuI5dVNh+B4qjtfZ4cOY181fa6w/zopKl+8SjLH8jGsBjcKWnr66qkVr9q7MLhLfBZfEYYtMHT8upKIAuTiuQ0Ee9VnfUb2IE9FISq9ZxDhHCM/yV08N/ulzTeFTlkfptla4vcKJ+FgDdkHvMDLdg6K9TYC2d6wiT0NhzStY9kFo32zcOgzNrRwBHgvR28+AVGkaNSw+R87wIgDeBkDkfUJMLRig9tvlP+20+EeCL4qjvNu0tcZJP1COE6ZC6C4QOHxmOBkyBazmnKDwzulvauNS4UkggEWgZa8AfBGdlbe+EA0t3yOFom/h1QTCv+QnxEjPRS0om94iwjr3WUs8ZfVMbputn9p8O4fM11M6gAETqOquN7UUQ4BpidTeOugWOp4EvaDSM8Rrnmb5eaaMLeZgibb0g84XN/FjVZnXqWExO8A7MajknB8OcNB6aLPdmdrf/ABm5GfLlzCOVqkSfHuXJnhq6WmW0GJxHzFZztBjC5hDbtycc4JsLcM1c7RYosENzdKA4esGtcXcBOcX/AHV+DisnyqfLyT6xndqUy4BrT1NvqGnv3IVVrlnyk2Iyk+ETrdHdotcZAgC8mBMEQSfHwKzONb80TlnI4QfG+i7M50jw2vbuzjv/AE1PkAO4CFfpOID29I7jPuhnZ18YeiD+pgPfA+6L1Kdp5Lyb67Iho1FYbrzEjqFVLTvRxVygJA8Es9bU+EfNk11WH7p16378lHR+WqW9/wBldxdGQDlOozB4rqw6qOc3ELBp4cYE5x1S1HQ5vOQkbzPX8Cr7SMNa4aOv0IT5eEx9SOrm4ESMpyPIoPj6FOvJB3Kgza7I9DxUu0a+7UaRrfylDdrVwHmWzOvmo1UMxOFcwwRC5KcacsxwN/VcsMypKjqtmEsptU271fC6yjOSbxq1hiWkyBnfIhwOllJuB5gW/UHHwtBTKFMEgkj988purlKnLYEk3BMe+gi69N5RaVNzQDLj3giRl0F0J25QIIqx9Mh3C+RHQ5rQ7xDCA3hM5RnPEpmLw4qUXA3JBHSRkeiSH2xuCeRdptwsQZ0hTU7TMNzymb56RkqWyHEN5j5b94PTVFw4h5nqYOdgNfRbZ2ptJgsU5l2EiLggQefzZHTNFf8AzpxuadJxz3i3dN7XIN1SoOboeIt4j8CtUNntc7eL2ic/mLjyIAvlopZSflstH9h4lzzIDGDMljQDA4nNFK+NDmyIvEcAJMk8oBPcgQxYtSpNfDoBdBl/V2gXbUxm60U2nKzjOZGUnWI8VC8e8j/PUUdp7U+LV+WSN47vuTeYyQwVoJbqDa0Z31dfNKQ5oLWgjX5iA6Jk5zlmFFW3oMmcrkgHQgWy1XbMZJpy3K2q+06ssJk5RGfISR+WWbrk7/03ysSRPdZaDaFY5QCAJzEXtBB1gIHUrnKZ4QCMotHG+ROgSZTp0cVevdnK2/hqThmwA9QWgOHoe5aukJavOv8Aw72oCzcBNpEGJiSRYcpH9i9BwdT5iOX7ey8vkx1XXKqVzFQA23rjrF0UwdOTzOY0PMIfj6UwRctMt6i8dDl4Ing6gLAc4yGsG6SYjZNpYQ7ocPqafzxU+ErB7IOanLg5vEEIOyoaNQagmOkkx55qxfFh9OCR5ZqHGj+GfHw0V3EAESLg5fYqB1PeYRxBHlFk/VhL6BbQG/TY5ubf9v7IFjK+8Z7u4K3Wx5bDW33dTrxUNTCb43qYni0fUO7UdFzrBzly54XIazUriJCSUoVW3tbwrgR3Anw49ytNN4kCbye45DqFXwTQ4RAMaeyIYeg0XP8ATY7tr8rEwV6mN3NvJy6uk7a5Obd0gwBlcReOFvNWsNRkkwL3JybPKc1FQN8xlrDoA6dVfw8xbOY3cjmbBLRHmPwSzE1qeW69xHR1xfUXV5o0Lj8puACch9Xdl3K/2w2aW1zVaLgfMOLT6whlF5Mai0RMZW6JscpkpnLO/wDRXB4QuMtLSLWynz56onS2WT9ZawEQXOeAAPGTaLQckIpG9mkQLRbvA4clcpVRuzaZgC0niZORyWWUuxbF41lJu5RdvOgzUOXGGN0ETdCG1nGSQd06xbMWByA6qWvVdYxlwytfp1UNeq6LkX4XjLnmtmMhbdke65ENJm53iDEARIMaQq9UbsSLmWlskAxrlnZSVH6wIkCZzGscFFVJEzkOcnO3WLeaZijjYc2fm5ne4xBiOUIViaIcDundgk5wbayMsuCLYgGZJIPCJF+R1Q+tTe51pcbZiLC1nX0lZVOO9m7F2o5lYFjoaIky0OtcRGZBvfOSNV7fsfGCo1rtC2TGWV15HsTsfiK1UfDp2kGY8wdLibr0LG45mAw/wg4VK1/lEQJzB5AaZlefz47sk9duNHMFiBUaRN8vOxV/BYjdO6R+/FYnZ+12se2CYIG7e5boOZGXGy2LHNqMBGYv/hR1ps7WPjmlUj9D7jkeB6pcWARlMflvJVjid4FrvsWlS4VpIg3zg8Qsl76Fh1CuQYOR1kdSVaoNGYvKGVxugg2AE5Ezfl+WVrAusrzH8k2x20cC9r3WtJi1s1SFRzDIJaRkRb0Rjb9fdr1Gi15tMGQDlp3IFUdK57FomxOOL/qAJ4wAfELlVK5Gms5Cc0JClaqhZ2aPnOusX4HTUo1Qw5dny+ofe3BCNkfzfD3Rhmbe/wBV6XHP6R5nL96mw9EgWgkHS1uHd0RLD0yTdoA+/HihtD+cO/0RDCZu6IpIHdq8NuuYeILfArB7Xf8A8O8Oj5HTIGhPLgvRe2H00/8AU5ee9rf5bevsVxy3Hk6d+OMyw1TsJtam8ghw6TBygi6JMxYsZvqfeF5y/MI1g/su2XcQy4ZK1z6+gII0/wAfZNqYqfccDFyqOFyREa93utc/iqcQMrmRkoa2LjQxn48e9Xx9Xd7ofX/Ut03aniMaIyJAjJW9ldpvgOLgwOPMA+H7KjiMj3KnifqH5oi4S+nxy7arG/8AipiHNIBNMaBgDdOOf+VnTiK+IEk7jZk53mTfU5qvR+sI3qOiS4Y4+KzKrOyqJaGNLpjImwk3y0Wx/wCPfSw1R7SSWN3vCFlMH+laXFf+xr//AFO9FDLGU0qPB9uS+7wDlH6TJyBR3ZXaEOIJ3mzFiCDcTkV5xsn+W/8At9Sthsj6u8f9iW8ODP5K2mGxjXzNotOlwYv00VrC04tpnlbPOfzJBaOZ/wBXsjdH+WOo9ETHUEu2Y7XUoxE/1MafUeyAuatJ2x/nM/0D1Kz7ly5eurG7iCFycc1yUz//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4821" name="AutoShape 12" descr="data:image/jpeg;base64,/9j/4AAQSkZJRgABAQAAAQABAAD/2wCEAAkGBhQSEBUUEhQVFBUWGBgVFRQXFBQVFRcVFBUVFBUUFxQXHCYeFxojGhQUHy8gIycpLCwsFR4xNTAqNSYrLCkBCQoKDgwOGg8PGikfHBwpLCkpKSkpKSkpKSkpKSwsLCwpKSkpLCkpLCksLCkpKSkpKSkpKSwpKSwsLCwpLCwsKf/AABEIAOkA2AMBIgACEQEDEQH/xAAbAAABBQEBAAAAAAAAAAAAAAAFAQIDBAYAB//EAEAQAAEDAgMFBgUCBQIEBwAAAAEAAhEDIQQxQQUSUWFxBoGRobHBEyIy0fBC4SMzUoLxcrIUFmLCBxUkNENzw//EABkBAAMBAQEAAAAAAAAAAAAAAAACAwEEBf/EACIRAQEAAgMAAgIDAQAAAAAAAAABAhEDITESMkFhEyJRBP/aAAwDAQACEQMRAD8AOJZTYsklRTPLkzeSpqyhznJofZc5NWbMY5yQlJN0hKwEKc1yYU+mFuwcDZI5SU6ROQJV2lsZ54Dx+ywBZSNzRn/lmpo5vmFF/wAt17w0GP8AqHugBZzSBWMXgKlP62Obzix6HIqrvIaVxXAphK5DT3FNlJKQoBSUgKbK4FYD0hKRKgOTCpConrW6MJXJYSoYNBMcnpqdOQhKQFLCaEtM4hNK5xumkrAY4JspagTSUAqv4TZznXIsqeGeJkxbw6mPRG8BiC4wPIAeifTNiuA2YANAPNFaNBvBRYWlbuVumxaaRPTwzTontYJtol+IAOaqtqlDVqrh2uBa4BwOYMEHuWO7R9kNwGpRBLRcszLeY1cOWYWwp1+IUu/4LOqHjxTVqe2HZ8U3fFpiGuPzAZNcdehWYKnQaSuKcQkJWAxwTCVIQozmgJAUrUkLmhDZHSmvCVcStMbC5KkWsoq5yTeSFy4hCZS5NXFJKAQlIklNKAa9V8TViG6uMdBmT4BTvMXKFYWp8XEcg1wHSLlbIKMYDDl2md49vRGcSXUaTAz6nH5jGQ19lN2ewrw6C0EG88FX2xiIqPHBxHhb2W7Px47ols/bmQdmjuHxrXCxWQ2e4FaHC0RojbovFPRD4ibokDFKGLL2PjFUYktz8Vdw2Ka7I9Qq9bDyEMwjSytGhy4Tn42SbsZlhNbH8Thm1GOY+7XCCF5ntHAGlUcx2hseI0K9OZksr21wEkPHCDzCeoMgWprk/kkcEjTSExzU9chpAucuhc5AIAuIXApSUA1clXLQvwulc5ctSK5NTnJqGmBcCnQq+Jq7oQ1Q2piP0joqGGmnUae7xzV2mzefdS1MHJHj7BUnRW67I4/4jQeAA8FR29h/4htmT6qTsQN0EcPsiO2cLvuKR0cPVAMCIK0WDroPTwxabhEMPUAWOy9wYFVStxCpMrhTtgo2lpM6rIQHHY34dWnpvODZ5k2/OaNbizfacQGu/pe0+BCnnejY4zK6avDVpcOGfkoe0GG3qRPD01TdkGYROsyQRxTY35RyXp5fi6Im2mY9xyVUhG9uYQ038tOV48EIqNWbYghKE6F0LQbCaQnpYQEK4pxCQoBAkShcgL5SJSklMkWVwCbvJd5AMcVRxLpVqo9UK9S56rYCbP8A5sHUx3ZozUpR3+yzjcTuVQ4aEHzWxfh94MLciJ7iE18GuxXs/h9zcH9Un0j/AGnxTu0bntrABri1zQZGhy+yusp7pZH6QP39Vc29s4VKbXAkFuRHA8fJTdHFdVisdtl9EbxhzbTMEiemSlwW1vimQM1YqbIDQS6CP9Iv3JmxcMDWsLZ+JlLXbr9LtWtuCXJuG2+ycnHoEW2hgQ+xEgeayD8GaVUkAXOT7dwcBHiESFmq1lLa7TmCOpCE9p6gcy15I9UpwIqtDmjdIzAsPKx8FUxdEy1nEhT5L1TYYyXbVbEP8Nh/6R4xBRdxyQrZrIbHAQipyVMPHDl6znarA7zd4fkfnksW4ZeC9Ix1PeYR+c1g9oYbdeW8L9RxCMiB5CROckQ1wCRKlWhHuppUiYQgGLk5cgLhKakJSBMkVc4pCU0lAQ1kOcJKJ1LhRUaM6fnBbG7UKmFv+cPuth2Wq79JrXZtt3fkoKzBkAnXT0nzRDYjDTv3+YRQ3LaN+73CImnLS3kqezcQKlNru4q8D80cR6LPDxitvYvcbu6kwNI5qTs9hhvAgyYum9stmOc6WW1B6iEJ2Vi67Ibuy46iwMeilvVepjrLDbaV6kZlNBacwCh9KlWfSJqgNOjQZ7yVHQrEZpvknMZRGs8AGFnXVN6v0jxcd0eW8f7Ve2hjIahewxv1S68S4+H8Jv8A+h71LO7pvrja2GAb8vgiO8qeGEQO/wBlbKri8/K9q9QTIWO25QP1DNp4aa+fqtqWrO7boWd3nylbSeMhWZeRkfyExSVBmo0sM6FyVIQt2CFRkKQpj1oMlclXICcpN5MLk3eT6SOc5IHWXQm78LAWqfl7v3VzA0rZc/c+oQ0GQfCOuSN4EAtBGp/7oPomxZVw4YbsnkPcnzU7cOL6AAeP5CfUdcDrHh9/ZPY35H8TUPlAHmixsWuz+L3d5pyK0+cFY+jRLRI4gdwstJsnE7zL6KX6UDu01Go+k74RG+0kXkDKWyRkDcZarI4fb2LpmDhKhc3Ij4bgeW9It3L0DF0pB5iPBAn4KqHWqW6CfFFdvBnjJrKbVsD2qqPbFbC1aTubQWx1aSArFZwz4p9SqQL96A7Q2pFhmkyyPNW9IdrYyLz0Rrs3gwBYaNaP7RfzcVhnYlz6jpOURyzXpWxxDR3+ZKlj3kXnupoTmHDwVhjpVUm6mo5hWxvbiqcBUNqYUOHcUU3VBWbZX10R5ttLCFruXkqa2u1sA12Y7/eFj8ThyxxadFPWm7QhcUrSkJQ3ZpTHp5TXoGzCVy5cgbcSmEpXphKsmkaVXrPiVLvIbja4vfJJQvCsLaSIP28SDKMbEr3aOBPDW/msbWx/ygzEQb8nH2A8Uc2TiNx06bwI4gRl5LfGVrHOl5HUg9IJROlTlrhweT47p9kHYQXA6ZHvBE9Lovgn/NHFonqLfdZsRLUZDYVjZdTdXV2WCWixTvppRRrxrkcuRQ/ajSASy8XLdY4hPqiWHyQ7FYh3yumCNe+6y5LYW76Z7G7RqVDugbo46noqOIpBjTx4otjaYDyWixvHDiPFA9qvJBS6ehhr0HwrpqO5lelbJq/I3mB6BeY7N/mfmi9D7POmizp7qU6tS/6PWjp3Ct4ZqrYcK5htVfCbcNTqGqpZuoqmauVRxVCQsjtrDA3FjqPVbaoLLL7fow4HTJLlGMpCRS4hsOKiKRpqa9KSmlAIuXFKtCJzkwuXOKhr1ICqVHjMbuNWfr1C/XoNSpsZULj78EPqHIzIOqrjw291O8knixhnb7SM4NtZDv3B8Vpdl0ZaNMu8jVUtiBtSnvNHzAkE53GqNYPDwREnu/LKWd/Bp20uy2gtE3MQihxcQBA52n8zQHD4uHBuXJXo3h08iPzzUtmG6VUOGanoD5kJ2e+8H84InRdBS77amxRhpQ+syWtBzPsZKJVTIhD8Wy4PCw9e663R8QTaRh0fmZWZ2xUMGO/7rRY0FznDnYoHjsKYj8/wh6HH4AbKfFTvPmF6R2dtSHI+684weHIrttmR9jboV6LsepuKOU7T52pmIU1GrdUDXBZbT0KWjWun+Wq5NCpfKZUKhpPS1XQFXGkMqVLoftXC77D3q3iCmtfIhV1uE28/xVMgidPlPUftCrOWj7Q4KHEgWN+8fcLNuUbNHNKQpJSygGLkpXLQqOehuMxEmNFdqFCqg+cjzzuunix+WWkeS6x2r1aumuQ6ajzVT4dyJkfT0OfnZXa7ADfIWPu7oqlRxBLcyLtGjgL5a2XfZpyY3t2y9tGi8gNkOuQZF7Zxkjb+3I+loAMdYOfLwWVxTSHDdEiQ68i2ZEfmSXE0YcQW8wQIOWtriVz5cWNu3VMtRstmbSe+oHSIN8/zIgrW7L2gKotxjwXn/Zxwk/MDNgD/AFajkSthsymGVbDdJjenXmFy8mE2eVqMO64nMInSguCANr7roPjyOSN4a8Ln0otVGEGyqYhxHr1V0C0d/cqeKEeyyGxU8RQBbvDvHBBMZhwUdc+L9xQraFHhlmOi3Tp489MwWAVmdbLR4PE38B6rGbWxnwqrSeZHAkAx7eKP4XFRTDjowuz4N/dLnj0OTLdaehW10/LK9hqlwhWzTLQOIlEadMh7ea5tVKjOHKXE1Ld6a10A9VXdUkFdc6Rp9X5mjkoWOh105lQCJXPp3tn7Zq+PidVNr0JpmBJF44xmFicRTieE+twV6HWbLVjNqYTccRFpjxuFPL00BnJE947kxKYhXJVy0BtQoa8fxTaZt3Rw1yV55VJ7TvHSIvw4+66+D7oc/wBVbEtBm4kcchxtokw9ZtRu6SN64aeEfpM3zKsunO27EwbZRcOznlzQmtTLH/GY0xMuEHX9QHqu6zbjx9MxzS3dBmA4t5/NcCU+u4fw3AzLYOccsuU+Kn2s0V8O57YJAEjMCLhw1jSNEjiH4dpIFiOmVoHfySVWF2eR8UCwByGm8Li46ar0CjXc2vum7SJE5g8vRYCgIeCS06g2zzHXuutzSxZfRaS1ri2D3akEcD6rk5lsOxvGslgIBmw85HujmAJiUB2ZjyRDmx370+SNUsa0kAFcV9dE80LUXXvl91X2nSgSk+PAXOxO80jRZvTYEGpYgqvXu2Cn1GEHv91X2hVDGFx0CeRTenn/AGqgvjgRrHdKJ7QrbtEN/rLW/wBrfmd9kD2vVDnySBpB53nqptrNc9tNzSCA0DO3O/5kqZ4a1tOZfLt6dslnp6o3hKcuJ4QguyDLGniAfIFEcJif4bzzHquTDo1q3VrWI5qqKl0z4kymD0RkWLeYUb6khsxIsTfS89IT6QUW5ZwHGehGa7OPuI5dVNh+B4qjtfZ4cOY181fa6w/zopKl+8SjLH8jGsBjcKWnr66qkVr9q7MLhLfBZfEYYtMHT8upKIAuTiuQ0Ee9VnfUb2IE9FISq9ZxDhHCM/yV08N/ulzTeFTlkfptla4vcKJ+FgDdkHvMDLdg6K9TYC2d6wiT0NhzStY9kFo32zcOgzNrRwBHgvR28+AVGkaNSw+R87wIgDeBkDkfUJMLRig9tvlP+20+EeCL4qjvNu0tcZJP1COE6ZC6C4QOHxmOBkyBazmnKDwzulvauNS4UkggEWgZa8AfBGdlbe+EA0t3yOFom/h1QTCv+QnxEjPRS0om94iwjr3WUs8ZfVMbputn9p8O4fM11M6gAETqOquN7UUQ4BpidTeOugWOp4EvaDSM8Rrnmb5eaaMLeZgibb0g84XN/FjVZnXqWExO8A7MajknB8OcNB6aLPdmdrf/ABm5GfLlzCOVqkSfHuXJnhq6WmW0GJxHzFZztBjC5hDbtycc4JsLcM1c7RYosENzdKA4esGtcXcBOcX/AHV+DisnyqfLyT6xndqUy4BrT1NvqGnv3IVVrlnyk2Iyk+ETrdHdotcZAgC8mBMEQSfHwKzONb80TlnI4QfG+i7M50jw2vbuzjv/AE1PkAO4CFfpOID29I7jPuhnZ18YeiD+pgPfA+6L1Kdp5Lyb67Iho1FYbrzEjqFVLTvRxVygJA8Es9bU+EfNk11WH7p16378lHR+WqW9/wBldxdGQDlOozB4rqw6qOc3ELBp4cYE5x1S1HQ5vOQkbzPX8Cr7SMNa4aOv0IT5eEx9SOrm4ESMpyPIoPj6FOvJB3Kgza7I9DxUu0a+7UaRrfylDdrVwHmWzOvmo1UMxOFcwwRC5KcacsxwN/VcsMypKjqtmEsptU271fC6yjOSbxq1hiWkyBnfIhwOllJuB5gW/UHHwtBTKFMEgkj988purlKnLYEk3BMe+gi69N5RaVNzQDLj3giRl0F0J25QIIqx9Mh3C+RHQ5rQ7xDCA3hM5RnPEpmLw4qUXA3JBHSRkeiSH2xuCeRdptwsQZ0hTU7TMNzymb56RkqWyHEN5j5b94PTVFw4h5nqYOdgNfRbZ2ptJgsU5l2EiLggQefzZHTNFf8AzpxuadJxz3i3dN7XIN1SoOboeIt4j8CtUNntc7eL2ic/mLjyIAvlopZSflstH9h4lzzIDGDMljQDA4nNFK+NDmyIvEcAJMk8oBPcgQxYtSpNfDoBdBl/V2gXbUxm60U2nKzjOZGUnWI8VC8e8j/PUUdp7U+LV+WSN47vuTeYyQwVoJbqDa0Z31dfNKQ5oLWgjX5iA6Jk5zlmFFW3oMmcrkgHQgWy1XbMZJpy3K2q+06ssJk5RGfISR+WWbrk7/03ysSRPdZaDaFY5QCAJzEXtBB1gIHUrnKZ4QCMotHG+ROgSZTp0cVevdnK2/hqThmwA9QWgOHoe5aukJavOv8Aw72oCzcBNpEGJiSRYcpH9i9BwdT5iOX7ey8vkx1XXKqVzFQA23rjrF0UwdOTzOY0PMIfj6UwRctMt6i8dDl4Ing6gLAc4yGsG6SYjZNpYQ7ocPqafzxU+ErB7IOanLg5vEEIOyoaNQagmOkkx55qxfFh9OCR5ZqHGj+GfHw0V3EAESLg5fYqB1PeYRxBHlFk/VhL6BbQG/TY5ubf9v7IFjK+8Z7u4K3Wx5bDW33dTrxUNTCb43qYni0fUO7UdFzrBzly54XIazUriJCSUoVW3tbwrgR3Anw49ytNN4kCbye45DqFXwTQ4RAMaeyIYeg0XP8ATY7tr8rEwV6mN3NvJy6uk7a5Obd0gwBlcReOFvNWsNRkkwL3JybPKc1FQN8xlrDoA6dVfw8xbOY3cjmbBLRHmPwSzE1qeW69xHR1xfUXV5o0Lj8puACch9Xdl3K/2w2aW1zVaLgfMOLT6whlF5Mai0RMZW6JscpkpnLO/wDRXB4QuMtLSLWynz56onS2WT9ZawEQXOeAAPGTaLQckIpG9mkQLRbvA4clcpVRuzaZgC0niZORyWWUuxbF41lJu5RdvOgzUOXGGN0ETdCG1nGSQd06xbMWByA6qWvVdYxlwytfp1UNeq6LkX4XjLnmtmMhbdke65ENJm53iDEARIMaQq9UbsSLmWlskAxrlnZSVH6wIkCZzGscFFVJEzkOcnO3WLeaZijjYc2fm5ne4xBiOUIViaIcDundgk5wbayMsuCLYgGZJIPCJF+R1Q+tTe51pcbZiLC1nX0lZVOO9m7F2o5lYFjoaIky0OtcRGZBvfOSNV7fsfGCo1rtC2TGWV15HsTsfiK1UfDp2kGY8wdLibr0LG45mAw/wg4VK1/lEQJzB5AaZlefz47sk9duNHMFiBUaRN8vOxV/BYjdO6R+/FYnZ+12se2CYIG7e5boOZGXGy2LHNqMBGYv/hR1ps7WPjmlUj9D7jkeB6pcWARlMflvJVjid4FrvsWlS4VpIg3zg8Qsl76Fh1CuQYOR1kdSVaoNGYvKGVxugg2AE5Ezfl+WVrAusrzH8k2x20cC9r3WtJi1s1SFRzDIJaRkRb0Rjb9fdr1Gi15tMGQDlp3IFUdK57FomxOOL/qAJ4wAfELlVK5Gms5Cc0JClaqhZ2aPnOusX4HTUo1Qw5dny+ofe3BCNkfzfD3Rhmbe/wBV6XHP6R5nL96mw9EgWgkHS1uHd0RLD0yTdoA+/HihtD+cO/0RDCZu6IpIHdq8NuuYeILfArB7Xf8A8O8Oj5HTIGhPLgvRe2H00/8AU5ee9rf5bevsVxy3Hk6d+OMyw1TsJtam8ghw6TBygi6JMxYsZvqfeF5y/MI1g/su2XcQy4ZK1z6+gII0/wAfZNqYqfccDFyqOFyREa93utc/iqcQMrmRkoa2LjQxn48e9Xx9Xd7ofX/Ut03aniMaIyJAjJW9ldpvgOLgwOPMA+H7KjiMj3KnifqH5oi4S+nxy7arG/8AipiHNIBNMaBgDdOOf+VnTiK+IEk7jZk53mTfU5qvR+sI3qOiS4Y4+KzKrOyqJaGNLpjImwk3y0Wx/wCPfSw1R7SSWN3vCFlMH+laXFf+xr//AFO9FDLGU0qPB9uS+7wDlH6TJyBR3ZXaEOIJ3mzFiCDcTkV5xsn+W/8At9Sthsj6u8f9iW8ODP5K2mGxjXzNotOlwYv00VrC04tpnlbPOfzJBaOZ/wBXsjdH+WOo9ETHUEu2Y7XUoxE/1MafUeyAuatJ2x/nM/0D1Kz7ly5eurG7iCFycc1yUz//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4822" name="AutoShape 14" descr="data:image/jpeg;base64,/9j/4AAQSkZJRgABAQAAAQABAAD/2wCEAAkGBhQSEBQUEBQVFBQWFRUUFBQUFBQUFRQXFBQVFRQUFBQXHCYeFxkjGRUUHy8gIycpLCwsFR4xNTAqNSYrLCkBCQoKDgwOFw8PFykcHBwpKSkpLCkpKSwsLCkpKSwsKSwpKSwsLCwsLCwsLCksLCwpKSkpKSksKSwpLCkpKSwpLP/AABEIAMoA+gMBIgACEQEDEQH/xAAcAAACAwEBAQEAAAAAAAAAAAABAwACBAUGBwj/xABEEAABAwIDBgIHBgQEBAcAAAABAAIRAyESMUEEBSJRYXGBkRMyQmJyofBSgpKxwdEGI+HxM3OishVjg9IUQ1N0s8LD/8QAGQEAAwEBAQAAAAAAAAAAAAAAAAECAwQF/8QAIhEBAQACAwACAgMBAAAAAAAAAAECEQMhMRJBIlEEYXET/9oADAMBAAIRAxEAPwDzlNPYFnYVoYuV0tNCnJhaGbLiPQK2yU4byLsu2tl2Nj2QHssc++l49OeyjyWulQ5rbUYJsIjRULefyUSaPZUfUBVc2U4hVw9D81NXh2oyjIC0MohBtgi1/wBSlDpzKPJNdQ5hBkFatnByJkcjp2K0kjK1mp0BK3M2a1ro+jAN9fLzWui6MxIWuOOmdrnPZH9ldhW6tRGiyvAH5LSJQBXAQCuFZCAjCgVkAMKsAorBMBCmFWUQAwo4VEUEEIwoimAwqQiogBCEKxQTJ8bYtNJZmJ2KGHmYA8f7Fc9bR2d30i4yTbTsNe35rv0Sch/Zee2LabANHf8Aqu9s5ltjxHO6yiqY6B1P5oiiIl1uQGfiU+jQtb8RS6oAFzfpcn9kaDK53Kykdf0Re4nSB1RYb6rPJtggpq4t/Yq9QKimNMmnZm4jbPl/ddLZ6ehsVz9loE3actNQto2g6i/5rfFy5GF4BwuyPl/RMDYEA2Wd8OQ2XaCOF1zl1WkZ6a2ussW0nUiwv5J76l1n2t/DGsj5lMjWpgVAmBWQhWCAVgmQhWCARQaKKIoCKKKJkKiiiAiiiiAiCKConxlpSXVsu/8AT905q5rX4XO6H5Lny8bSvQbu2iM16DYtp/ubLxmzPIsunR2sjPIXjmVg01t7Ju1gj6hPu0TAnrn4Lzm7Npk4nmeQ+vqxXXbterjPT8p/ZVsfEt4JPEVdjoSzULuQH14BNpUNT9d1FdGGFbCzhF9En0R0V2yYBKuTBt+iNNfj+19lrEHL67p3pATbLUcllcVT0pGaqVjnxfcbyYNlBDj9eBWJldaKTDAKuOWxpNaM7rPVqAubH2h+6lTzWXZKJdVLibNkADmc5WkQ6wTAlhMCtK4CIQCsEyEIoIoAqKKICIoIoCKKKJhFFFEyFBFBAfGGLnbaYeZydH5roMWXe2zFzQW5tusq1X2OqMzmLLdIifoLgbLX4PGOa1UNqJtKyymm/F27+w1DOI+A5aC3QA+S7uy5SchlOZJ1PMlcHYGklo8fzXoaVOIlZV0zGStFJ97+S255LG1q0xa/5pyNbr6FwuJyBRrOnLSyU50mFobS5kfWSfvQ3okVOalS4Vi2Vb/w1kvijLOMRfC20NvsAVi2mnhKzMfdVOmNwmUdxzrFHd3qydSSlOp8PhKG5Xk075yfnBWuN7clx626YTAltVwtWRgVgqhWCAsrBVCsEBFFEUBFFFEwiiiiCRRRRMIoogmHxdickMT2LJo4VFkHD1nzU2Zpxn4oTalnmdD/AFH10WndFDGT3P5rPLqOni7tem3RtLYGi7banK68f/4Z7H9F1DvF9OkXtYXkZtuI62m09FPvjXUne3YftIB4gW91G7XOq5Wy78NZmKpTNMTAkyD2snVKRFhb+6jLcaYug2rN0Rt5yCYKXBKzVJDZAJ7Z9lMp3t0KDjmT4CyD9sK4W3iu9gOzvwPniaR1EQTpnNxmmbt2Wq2mBVc5zvaLjJ7Scz+61+t7Tqfp0alSUp7YT9moxmSVTalFpSNZ20YRP7kdoTtzmWEibuMTnkAuBgl4P2fmSBAHbNej3bTw0m9p87/qtcLu/wCOfmwmGE79bmlMakgpjSt9OPZoVwlgqwKNDZgRCqFYINZRBFARFRRMkQRQQEUUUQECCgUTJ8WYnsWamVoYs2jDttKKrCQIdwknKdJ/JTcT8L3NOjit217PjpkeI7jJcHd+0kViTrn3yKyzx26+DP6e4bSDxBT6NEjkVi2LaQV2KLpWM3HXcVqIMy6PJI2/aJcI6ALTUFlyqz4cpytomMdmm7gU2WtHCckug+ykhI9Q4bMZsbJo2eMzKbTbLVSoIWndLRZKybU5Me5Za70QZTRrBwDmbedl6FggR4Ly279oL67KTQThh73aNGYE8yYsvUhb8ced/Iy3ZP0uExpSgmNW7lNBVgVRquEAwFWBVArAoC8ohUlWCR7WUQlRBoooogIogigAFJUUTJ8TYVoYszFoaoW0015zfOzeirB49Vx/P6C9FTWD+IdnxUZ1ClWN1dm7q2pek2baF4Ldm0ZL1mx1pAXPl09XDLcdp1ay4biXVSdJgLubLTESVytt2OXFzCbmS3K/MFZXtTv0KI9EDN5iFh2im65Gl1h2faasBrm+I16rZR2V1pc6PakzM6RkAlott9PaLDsqPeZ/RNewEDSFjrAjJXLrpUo1a8ZpDnSqVGSR5om2egk+Cudss8pp29zshhtmb+QXSBWHdtMtpNDs4k9zdbGldmM1Hj5XdtMCY1LamNVJMCYEtqY1AWCsFUKwQBRQUlAWBRVZRlIxlRCVEjFRBRMIigpCA+JMK0MWZhWhhULaKZTKtPE0tOoSaZWlhSDxtKadRzDobL0uwbTaRnyWH+Jd1kj0tMcQzjULHubeYm5WWeP27eDk+q93S2rhzWP/AIiybuz6pVNzXjCciPBcHem7GtqWGEHKLLCR24Y/K+va0tpplshwkKz960hm5eMp7rfHC+BYZ/1unN3U2RidjP15qtRt/wAP309Q3fdJ7oY4E9L/ADTXmclk2LYAxjbAdFKu04Z/up9rmy1PKa9w1XJ3xtDv5TW+3Uv1a0T5TB8Fu2emaruTR6x/QdVmrUsdaY9UYWNIJMavAiXcpacQzErp4sfycnNfxep3RteNg5gAHtofrkui1eU2HajTcCLg53BkHqO2cQY52XqKFYOEtII6Lqs086tDUxqU1NakRgTAltV2pGuFYKoRCAsogogCooogCEVVFIxUQUQBQRQQHxFhT2LO1PaVK2imVWrvFjMzJ5NufLRcjat4l3DTsNXam+nILMynLgBfXwH1n89VUxLbrVd9OcIY2BFyYJ10y06rjP3aHYnUiQWiTdpk88IuR1EnoVurNAbFuWceDQe/9hAOilShg1ByILSCf+XUHqu6OtpZXMYIx7p3vHC+QRA/r1tqNF6UUBVbBv0Xkt67IZa4CNGnLnNjkMU8OhldDcu/DTIFTLLFl4HkuPk4++no8PLuaydZm67wMY1tMLp7FurCZ18T+afR3kxwsVK++GtaZcAO4WOrXXlnuGVXYRf5rFs2ymu61mjN2g7cyq0qZrmTLWcsnO8/VHzXZbFNujWjQZdupVSa8YWb7vjPvGqKbBTph3UtaXkcyWtufCVgoAYeHDhn2STSxcvtUXdrTmCl1qhe8lwE6NeDTcAMsFQEiehHiE4NvOT4mXNGOBbiLTFWnoYJjoYXo8eHwn9uDlz+VF7uIdzM4QcQicUuEOymDfhcJzL9j2p1N0tnqO2kanpnynJUaI4jLYAF/SARoPSAFjgJsTodLhVaADJNoBNxBYTGKxwyw3kaYrXtdYvWbFtjagkdJHKf06rY1eQpVnNNjhInwI9YR845H3V6Hd+8g+xs/Uc+cKLEWOk1MCUCmNKkl1ZVCIQFlEFJQYqKKSkEVlVFAFFBRIxUUQTD4fTKybx2r2Byl36D66JzqsNnkPNYWMmB7T3yZ92c+gOI9ijGKOp0YaBHEbxy5DyM9j8SbsVHESTlMA5TyaDkOfO+puI91zePZE53k3PM3Pi5a6bQ1pAyAgyJIGoqM9se8OeWq0AP9YNBsNMRYeliCMQvrB6LQWZ/aIvIwvjIGoz1ajfeExoQs+wDFJExrB9IANA+m64HaD1W/ZqWNzGiILuGDiaDrhxcTHRNtRIkpzw2j+NN3BgoxkKbR+EkHx/dcLZ9mBXu/wCJ9h9LsrXjNmfwkX/IHwXjdkZZcefrs4e5GnZ9zMOhHwve0eQMLobHuim0zhxOGriXEdi4mErZ10KRWNtdWpPpspthcvbtr9Ib2pjVzPSU3cy7DOEdXADqjtm1FwwsxQDD3MDXQR7JB+aRRtdoBPOi70bvGlUMeTj2XVwcWvyrk5uXf4w6i23Dws5tivR/CbtHRpatAGQgc2tDjBI9ug83B93MayLlNGJJmXi7nNaadZoOr2Ecbe4ITg6xiHDXD6NzD3ZUcCw9L911uQHHDEWcbA4X0yTBN4dhORyA7I+kvJys6Pdqy17fxBx++sdQ5vaBwmQIa2fQuxOcSLCS0s1yWjGAJza2T3pVCMX4Thd9wpA4Agc3CR8TqRI830/96ZTfcQbcIB6OvSd4zh8WpZBDr2cSGk8qjR/Ld95ow+DVVpEZcMOMZcJP8xnTCTI6OEZJaGno9376BhtSx0dkD35LsscvEBxvqcviMYhHxtgjk6RzXR3bvcsgE4mQI5gcx0uLdeqixnY9UCrSs9GsHAFpkHJNBSIyVJVJVkgMoqqKDFEIKBAWRQRSCKKIIN8GqCQ0cyEnYXYnTnw5D3zJHc8LfvJxNrZhpI7wQPnhSNjOFk8wSB5gfqO8HRXj4YbQ+TnMuN9Dcyexjwha+IiJgCM5EXjMXzyF72GV8DzcfWc/sfNdanTDi1shv2R1IiSRkT6s/dbqTUOHbBtAeBzkAB0hzXOEtDarLibDuQNQu3uGgHbTTxGZOIExPD6zXQACWvDbxk/ouS2mGgANkEEBvOLvpO6i5aeQ92/T3QD6WnBJOIEHUgnM9SGlrhza02kJ3w3tQzCSD6p+iF5/bf4Sgk0btJnBNxP2TyXqGEOzzVm7ORkVz5YyjDkywu48R/wmo0+o/wDC79Ase11yDgaHF/tAYQ5o5w4iTGi9b/EP8QegGBhHpXC3uiPWIF55DxyXi6dK5xwSTlVDmutnFVszecwTzKMOCb3XRf5OWU1oaLBIFi/SQ/Z68dDYuHmE+ZMOv0rDCewqsFvEFUJ4YfLWWtVAqUvF4kN7uhaW08LdWA8/5tFw7Ey37pA6FdTBciSG3kXa17sLxzNGq08Xge4SqlYl4DTLubmNDhaQXFtnAAE5CQI1RqVMLSAIzBaDjZIhzXDEBAN9M4Ro0IJA9YxT+/Uh9Tyb6MeaYWpwAOQAfe/CwxSB6ueMXXAeatiII1wkNdPtEgvqDlhDXN8ZRDxd0SJDoGrWcFFg+N0kf5ipUsIcftNcRrMuruHcnAOWMckgLSCMJJgRTJ1AgGjUn7WXi08kwOJ0GLFlkPSNEEdGvaT4OBWeJcSdQ5rr2tLnmIyYbTzxK9M5Tm8YDNiKlMFzHQcpZiB+FoS0WjwRAIPDAvkcBMtJ6scfAFytJBOmZ7H2x4E4uznDRVpPvMWILwNOVZnzDvvOVw2JAuQRE62mmSfeYSwnnKRN+7d4mkYMlpN28ucfn1BC9NRrBwBaZB1Xi2vBiMiABz5sPfNh6hq37q3kWOueE5/9w+XgpsTY9WFYJbHJgUpEIhBWQEUCiKQEIoKwQaIKykID4Ew2cejR5Ev/ACakM5Z2a2NIGfnxfiV3uhju/wCmH/7pDde8Dw0+QVzxS4bLHHrPaBb9fwroUWyzSNSdDF4j3czygDMkIa2KJnX9T+zXfiTNjNi3kPnAJnxk/cCo437HVxNxPm+cetDXENqj3gWyV2tzA+mZMSHXjKSJlvuuEO7tI0K49BpAAHsgR1dam0Hp/ildLdtbDVYdA4CfdxEQez5b9/qnfDvj3Qasm+d9ihTnFxGzRnfnGqZvLeTKDMdQ9ANXHkBqvGV3l7zUfOI6ueKYA0AiXDyCyk3USFOxuLnPxS+cTjhbNsnYoc4e61saBUaeUtF4wnGwXOL+U7ITPqxktFNgPq4Zv6rHOd39I8x44UsRAtw2gD/06UBrR8T8I7B3JbaaaM2eRxN/HRlw+9RPEPu4lG1hPBgvmKZOF9xMsHDi56pbBEuJ+26RYgMzIOvEHAToAmvDpfiJxcLATEh7xBcY1YzEfulMJspGEF1wAXk5l1OmSKY6l0A9ZCYXEAAm4Dg4j7TjNZwPd2AfEOSz1NrEwwcsIGgZPo2+EYvAdYjKP27gNDyBykim3u52I9gftWAa/abgMEkEG0R6R3C0Do0EgaSSfZRGzzF5JOEHRobJe8dgSAftOB1Vm0yDAzbwjrVqC/4aZAHxnkq1XwHYRPCGNvHAHcRnTHUgdmApAXRa3DAOHTACRRpR7zhPZh5oPaS0kWsHh2hLCXmqZ9nFhA5gO0IKLWySXGQRidpFOMAAGhfhgahodqZLmvLiLe1loXNNh8DI8XD3bgEVPaa06VWtIIMwRUpwciWlw7lXgWg2gCedN5mm77riPB5SScnNMxxtOUtaCXVHE5BxyHIA62ZTi7c2tMf9KsCR5Oxt+4kDMPO0yTGYIIxx2cWvHc8lab38YyBBgx0k+TgdFQ1CBLrlt39XUpbUj4qZcR8QVy0Xm4yPUCGk+NMt/AjRad3cW8bCm7MWaeYGnddxpXhmk2M8QgH4pwu/1t/1L1m69t9JTDjnke4+h5qLGdjoBWSwVcFSSwRVQigLIhBEICyCIUQb8616nCR70fNp/RShf8/OT+yTWNj8Z/VM2f8AT9Ario6pHC2cgGuP4miPIM80kMLT4knWRN/1TyOE/FT/ANv9AkVTwnt+bWymp2KbyIj1rYfiLWlv+ut8lZjwwQ2SBkTybDAO7od4t6qjPWb8Tf8AbTWermP8qfEekg90zvm3V3jvs1ahc6SbhrGkAMHvOzuYFhmR4Ztm2pxOKGNaATwtuR6o4nSbvmMrMK5mx/4VQ6znrZhI+ZJ8V2dmaJHxUR4CmCB2kk+KchyGFrnWLicqeZjG7iqOjLhGEfiUD9R0c0dBag08pkvPLEeSUT/L+4//AFVTi85M91zt41DNS5yfr1I/QeSBGt28A0wBiYMDMU5imRpGReBPSbXCvUqudJJwtDZJm5LzGehcQQOjD9pLdTApPAAADK0QMoptAjsCfMrWP8do09Ll2pbPHlid5lAW2amy4abSWud7rL1XnkC4FvZndPafaIkyKhbrLoZRpdDGEdySsZy70mz1xVxi85M85Wsu/mn/ADX/ACo1YQIMQA3FfiBeOZl1eqOWZA5FzVnaQ9xkQxpHCMyfVZTaPHCBzJVqh4P+kz/VVdi84E9gr7L/AOX/AJjvlQeQn4L0tgcdYc58SMg6ON46U6bYb1A1KsagIIaOGzI5M9il3dmfd+IKk8A/9u8+dVk+cDyTtl9al8dY+VRwHyAHgkNfS5Gc8UOg/wDMqzZsfYZ83W9kyAOMSZxh9KftOE1Jb0a4ObOpceV10Dws6bNiHQmmSXDrN5TWtu0aBlKOnE3LkghbUg4ubW1PvUyKdSe7TT8irFuERmGnD3DLgdzRcQkg8VPvtA8MEx8h5K9Iy4Ty2f5uqA/KyDXIvEjPPSW4P+1jvxLobm3n6NxDrNOectIJknoBA8DyXH2f/Cp/DS/+F4VwL/f/APzn8yfNTU179pTAsG7nfy29v1K2AqGRoRCWrBIGBWCWEUGYoqIEpB//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4823" name="AutoShape 18" descr="data:image/jpeg;base64,/9j/4AAQSkZJRgABAQAAAQABAAD/2wCEAAkGBhQSEBQUEBQVFBQWFRUUFBQUFBQUFRQXFBQVFRQUFBQXHCYeFxkjGRUUHy8gIycpLCwsFR4xNTAqNSYrLCkBCQoKDgwOFw8PFykcHBwpKSkpLCkpKSwsLCkpKSwsKSwpKSwsLCwsLCwsLCksLCwpKSkpKSksKSwpLCkpKSwpLP/AABEIAMoA+gMBIgACEQEDEQH/xAAcAAACAwEBAQEAAAAAAAAAAAABAwACBAUGBwj/xABEEAABAwIDBgIHBgQEBAcAAAABAAIRAyESMUEEBSJRYXGBkRMyQmJyofBSgpKxwdEGI+HxM3OishVjg9IUQ1N0s8LD/8QAGQEAAwEBAQAAAAAAAAAAAAAAAAECAwQF/8QAIhEBAQACAwACAgMBAAAAAAAAAAECEQMhMRJBIlEEYXET/9oADAMBAAIRAxEAPwDzlNPYFnYVoYuV0tNCnJhaGbLiPQK2yU4byLsu2tl2Nj2QHssc++l49OeyjyWulQ5rbUYJsIjRULefyUSaPZUfUBVc2U4hVw9D81NXh2oyjIC0MohBtgi1/wBSlDpzKPJNdQ5hBkFatnByJkcjp2K0kjK1mp0BK3M2a1ro+jAN9fLzWui6MxIWuOOmdrnPZH9ldhW6tRGiyvAH5LSJQBXAQCuFZCAjCgVkAMKsAorBMBCmFWUQAwo4VEUEEIwoimAwqQiogBCEKxQTJ8bYtNJZmJ2KGHmYA8f7Fc9bR2d30i4yTbTsNe35rv0Sch/Zee2LabANHf8Aqu9s5ltjxHO6yiqY6B1P5oiiIl1uQGfiU+jQtb8RS6oAFzfpcn9kaDK53Kykdf0Re4nSB1RYb6rPJtggpq4t/Yq9QKimNMmnZm4jbPl/ddLZ6ehsVz9loE3actNQto2g6i/5rfFy5GF4BwuyPl/RMDYEA2Wd8OQ2XaCOF1zl1WkZ6a2ussW0nUiwv5J76l1n2t/DGsj5lMjWpgVAmBWQhWCAVgmQhWCARQaKKIoCKKKJkKiiiAiiiiAiCKConxlpSXVsu/8AT905q5rX4XO6H5Lny8bSvQbu2iM16DYtp/ubLxmzPIsunR2sjPIXjmVg01t7Ju1gj6hPu0TAnrn4Lzm7Npk4nmeQ+vqxXXbterjPT8p/ZVsfEt4JPEVdjoSzULuQH14BNpUNT9d1FdGGFbCzhF9En0R0V2yYBKuTBt+iNNfj+19lrEHL67p3pATbLUcllcVT0pGaqVjnxfcbyYNlBDj9eBWJldaKTDAKuOWxpNaM7rPVqAubH2h+6lTzWXZKJdVLibNkADmc5WkQ6wTAlhMCtK4CIQCsEyEIoIoAqKKICIoIoCKKKJhFFFEyFBFBAfGGLnbaYeZydH5roMWXe2zFzQW5tusq1X2OqMzmLLdIifoLgbLX4PGOa1UNqJtKyymm/F27+w1DOI+A5aC3QA+S7uy5SchlOZJ1PMlcHYGklo8fzXoaVOIlZV0zGStFJ97+S255LG1q0xa/5pyNbr6FwuJyBRrOnLSyU50mFobS5kfWSfvQ3okVOalS4Vi2Vb/w1kvijLOMRfC20NvsAVi2mnhKzMfdVOmNwmUdxzrFHd3qydSSlOp8PhKG5Xk075yfnBWuN7clx626YTAltVwtWRgVgqhWCAsrBVCsEBFFEUBFFFEwiiiiCRRRRMIoogmHxdickMT2LJo4VFkHD1nzU2Zpxn4oTalnmdD/AFH10WndFDGT3P5rPLqOni7tem3RtLYGi7banK68f/4Z7H9F1DvF9OkXtYXkZtuI62m09FPvjXUne3YftIB4gW91G7XOq5Wy78NZmKpTNMTAkyD2snVKRFhb+6jLcaYug2rN0Rt5yCYKXBKzVJDZAJ7Z9lMp3t0KDjmT4CyD9sK4W3iu9gOzvwPniaR1EQTpnNxmmbt2Wq2mBVc5zvaLjJ7Scz+61+t7Tqfp0alSUp7YT9moxmSVTalFpSNZ20YRP7kdoTtzmWEibuMTnkAuBgl4P2fmSBAHbNej3bTw0m9p87/qtcLu/wCOfmwmGE79bmlMakgpjSt9OPZoVwlgqwKNDZgRCqFYINZRBFARFRRMkQRQQEUUUQECCgUTJ8WYnsWamVoYs2jDttKKrCQIdwknKdJ/JTcT8L3NOjit217PjpkeI7jJcHd+0kViTrn3yKyzx26+DP6e4bSDxBT6NEjkVi2LaQV2KLpWM3HXcVqIMy6PJI2/aJcI6ALTUFlyqz4cpytomMdmm7gU2WtHCckug+ykhI9Q4bMZsbJo2eMzKbTbLVSoIWndLRZKybU5Me5Za70QZTRrBwDmbedl6FggR4Ly279oL67KTQThh73aNGYE8yYsvUhb8ced/Iy3ZP0uExpSgmNW7lNBVgVRquEAwFWBVArAoC8ohUlWCR7WUQlRBoooogIogigAFJUUTJ8TYVoYszFoaoW0015zfOzeirB49Vx/P6C9FTWD+IdnxUZ1ClWN1dm7q2pek2baF4Ldm0ZL1mx1pAXPl09XDLcdp1ay4biXVSdJgLubLTESVytt2OXFzCbmS3K/MFZXtTv0KI9EDN5iFh2im65Gl1h2faasBrm+I16rZR2V1pc6PakzM6RkAlott9PaLDsqPeZ/RNewEDSFjrAjJXLrpUo1a8ZpDnSqVGSR5om2egk+Cudss8pp29zshhtmb+QXSBWHdtMtpNDs4k9zdbGldmM1Hj5XdtMCY1LamNVJMCYEtqY1AWCsFUKwQBRQUlAWBRVZRlIxlRCVEjFRBRMIigpCA+JMK0MWZhWhhULaKZTKtPE0tOoSaZWlhSDxtKadRzDobL0uwbTaRnyWH+Jd1kj0tMcQzjULHubeYm5WWeP27eDk+q93S2rhzWP/AIiybuz6pVNzXjCciPBcHem7GtqWGEHKLLCR24Y/K+va0tpplshwkKz960hm5eMp7rfHC+BYZ/1unN3U2RidjP15qtRt/wAP309Q3fdJ7oY4E9L/ADTXmclk2LYAxjbAdFKu04Z/up9rmy1PKa9w1XJ3xtDv5TW+3Uv1a0T5TB8Fu2emaruTR6x/QdVmrUsdaY9UYWNIJMavAiXcpacQzErp4sfycnNfxep3RteNg5gAHtofrkui1eU2HajTcCLg53BkHqO2cQY52XqKFYOEtII6Lqs086tDUxqU1NakRgTAltV2pGuFYKoRCAsogogCooogCEVVFIxUQUQBQRQQHxFhT2LO1PaVK2imVWrvFjMzJ5NufLRcjat4l3DTsNXam+nILMynLgBfXwH1n89VUxLbrVd9OcIY2BFyYJ10y06rjP3aHYnUiQWiTdpk88IuR1EnoVurNAbFuWceDQe/9hAOilShg1ByILSCf+XUHqu6OtpZXMYIx7p3vHC+QRA/r1tqNF6UUBVbBv0Xkt67IZa4CNGnLnNjkMU8OhldDcu/DTIFTLLFl4HkuPk4++no8PLuaydZm67wMY1tMLp7FurCZ18T+afR3kxwsVK++GtaZcAO4WOrXXlnuGVXYRf5rFs2ymu61mjN2g7cyq0qZrmTLWcsnO8/VHzXZbFNujWjQZdupVSa8YWb7vjPvGqKbBTph3UtaXkcyWtufCVgoAYeHDhn2STSxcvtUXdrTmCl1qhe8lwE6NeDTcAMsFQEiehHiE4NvOT4mXNGOBbiLTFWnoYJjoYXo8eHwn9uDlz+VF7uIdzM4QcQicUuEOymDfhcJzL9j2p1N0tnqO2kanpnynJUaI4jLYAF/SARoPSAFjgJsTodLhVaADJNoBNxBYTGKxwyw3kaYrXtdYvWbFtjagkdJHKf06rY1eQpVnNNjhInwI9YR845H3V6Hd+8g+xs/Uc+cKLEWOk1MCUCmNKkl1ZVCIQFlEFJQYqKKSkEVlVFAFFBRIxUUQTD4fTKybx2r2Byl36D66JzqsNnkPNYWMmB7T3yZ92c+gOI9ijGKOp0YaBHEbxy5DyM9j8SbsVHESTlMA5TyaDkOfO+puI91zePZE53k3PM3Pi5a6bQ1pAyAgyJIGoqM9se8OeWq0AP9YNBsNMRYeliCMQvrB6LQWZ/aIvIwvjIGoz1ajfeExoQs+wDFJExrB9IANA+m64HaD1W/ZqWNzGiILuGDiaDrhxcTHRNtRIkpzw2j+NN3BgoxkKbR+EkHx/dcLZ9mBXu/wCJ9h9LsrXjNmfwkX/IHwXjdkZZcefrs4e5GnZ9zMOhHwve0eQMLobHuim0zhxOGriXEdi4mErZ10KRWNtdWpPpspthcvbtr9Ib2pjVzPSU3cy7DOEdXADqjtm1FwwsxQDD3MDXQR7JB+aRRtdoBPOi70bvGlUMeTj2XVwcWvyrk5uXf4w6i23Dws5tivR/CbtHRpatAGQgc2tDjBI9ug83B93MayLlNGJJmXi7nNaadZoOr2Ecbe4ITg6xiHDXD6NzD3ZUcCw9L911uQHHDEWcbA4X0yTBN4dhORyA7I+kvJys6Pdqy17fxBx++sdQ5vaBwmQIa2fQuxOcSLCS0s1yWjGAJza2T3pVCMX4Thd9wpA4Agc3CR8TqRI830/96ZTfcQbcIB6OvSd4zh8WpZBDr2cSGk8qjR/Ld95ow+DVVpEZcMOMZcJP8xnTCTI6OEZJaGno9376BhtSx0dkD35LsscvEBxvqcviMYhHxtgjk6RzXR3bvcsgE4mQI5gcx0uLdeqixnY9UCrSs9GsHAFpkHJNBSIyVJVJVkgMoqqKDFEIKBAWRQRSCKKIIN8GqCQ0cyEnYXYnTnw5D3zJHc8LfvJxNrZhpI7wQPnhSNjOFk8wSB5gfqO8HRXj4YbQ+TnMuN9Dcyexjwha+IiJgCM5EXjMXzyF72GV8DzcfWc/sfNdanTDi1shv2R1IiSRkT6s/dbqTUOHbBtAeBzkAB0hzXOEtDarLibDuQNQu3uGgHbTTxGZOIExPD6zXQACWvDbxk/ouS2mGgANkEEBvOLvpO6i5aeQ92/T3QD6WnBJOIEHUgnM9SGlrhza02kJ3w3tQzCSD6p+iF5/bf4Sgk0btJnBNxP2TyXqGEOzzVm7ORkVz5YyjDkywu48R/wmo0+o/wDC79Ase11yDgaHF/tAYQ5o5w4iTGi9b/EP8QegGBhHpXC3uiPWIF55DxyXi6dK5xwSTlVDmutnFVszecwTzKMOCb3XRf5OWU1oaLBIFi/SQ/Z68dDYuHmE+ZMOv0rDCewqsFvEFUJ4YfLWWtVAqUvF4kN7uhaW08LdWA8/5tFw7Ey37pA6FdTBciSG3kXa17sLxzNGq08Xge4SqlYl4DTLubmNDhaQXFtnAAE5CQI1RqVMLSAIzBaDjZIhzXDEBAN9M4Ro0IJA9YxT+/Uh9Tyb6MeaYWpwAOQAfe/CwxSB6ueMXXAeatiII1wkNdPtEgvqDlhDXN8ZRDxd0SJDoGrWcFFg+N0kf5ipUsIcftNcRrMuruHcnAOWMckgLSCMJJgRTJ1AgGjUn7WXi08kwOJ0GLFlkPSNEEdGvaT4OBWeJcSdQ5rr2tLnmIyYbTzxK9M5Tm8YDNiKlMFzHQcpZiB+FoS0WjwRAIPDAvkcBMtJ6scfAFytJBOmZ7H2x4E4uznDRVpPvMWILwNOVZnzDvvOVw2JAuQRE62mmSfeYSwnnKRN+7d4mkYMlpN28ucfn1BC9NRrBwBaZB1Xi2vBiMiABz5sPfNh6hq37q3kWOueE5/9w+XgpsTY9WFYJbHJgUpEIhBWQEUCiKQEIoKwQaIKykID4Ew2cejR5Ev/ACakM5Z2a2NIGfnxfiV3uhju/wCmH/7pDde8Dw0+QVzxS4bLHHrPaBb9fwroUWyzSNSdDF4j3czygDMkIa2KJnX9T+zXfiTNjNi3kPnAJnxk/cCo437HVxNxPm+cetDXENqj3gWyV2tzA+mZMSHXjKSJlvuuEO7tI0K49BpAAHsgR1dam0Hp/ildLdtbDVYdA4CfdxEQez5b9/qnfDvj3Qasm+d9ihTnFxGzRnfnGqZvLeTKDMdQ9ANXHkBqvGV3l7zUfOI6ueKYA0AiXDyCyk3USFOxuLnPxS+cTjhbNsnYoc4e61saBUaeUtF4wnGwXOL+U7ITPqxktFNgPq4Zv6rHOd39I8x44UsRAtw2gD/06UBrR8T8I7B3JbaaaM2eRxN/HRlw+9RPEPu4lG1hPBgvmKZOF9xMsHDi56pbBEuJ+26RYgMzIOvEHAToAmvDpfiJxcLATEh7xBcY1YzEfulMJspGEF1wAXk5l1OmSKY6l0A9ZCYXEAAm4Dg4j7TjNZwPd2AfEOSz1NrEwwcsIGgZPo2+EYvAdYjKP27gNDyBykim3u52I9gftWAa/abgMEkEG0R6R3C0Do0EgaSSfZRGzzF5JOEHRobJe8dgSAftOB1Vm0yDAzbwjrVqC/4aZAHxnkq1XwHYRPCGNvHAHcRnTHUgdmApAXRa3DAOHTACRRpR7zhPZh5oPaS0kWsHh2hLCXmqZ9nFhA5gO0IKLWySXGQRidpFOMAAGhfhgahodqZLmvLiLe1loXNNh8DI8XD3bgEVPaa06VWtIIMwRUpwciWlw7lXgWg2gCedN5mm77riPB5SScnNMxxtOUtaCXVHE5BxyHIA62ZTi7c2tMf9KsCR5Oxt+4kDMPO0yTGYIIxx2cWvHc8lab38YyBBgx0k+TgdFQ1CBLrlt39XUpbUj4qZcR8QVy0Xm4yPUCGk+NMt/AjRad3cW8bCm7MWaeYGnddxpXhmk2M8QgH4pwu/1t/1L1m69t9JTDjnke4+h5qLGdjoBWSwVcFSSwRVQigLIhBEICyCIUQb8616nCR70fNp/RShf8/OT+yTWNj8Z/VM2f8AT9Ario6pHC2cgGuP4miPIM80kMLT4knWRN/1TyOE/FT/ANv9AkVTwnt+bWymp2KbyIj1rYfiLWlv+ut8lZjwwQ2SBkTybDAO7od4t6qjPWb8Tf8AbTWermP8qfEekg90zvm3V3jvs1ahc6SbhrGkAMHvOzuYFhmR4Ztm2pxOKGNaATwtuR6o4nSbvmMrMK5mx/4VQ6znrZhI+ZJ8V2dmaJHxUR4CmCB2kk+KchyGFrnWLicqeZjG7iqOjLhGEfiUD9R0c0dBag08pkvPLEeSUT/L+4//AFVTi85M91zt41DNS5yfr1I/QeSBGt28A0wBiYMDMU5imRpGReBPSbXCvUqudJJwtDZJm5LzGehcQQOjD9pLdTApPAAADK0QMoptAjsCfMrWP8do09Ll2pbPHlid5lAW2amy4abSWud7rL1XnkC4FvZndPafaIkyKhbrLoZRpdDGEdySsZy70mz1xVxi85M85Wsu/mn/ADX/ACo1YQIMQA3FfiBeOZl1eqOWZA5FzVnaQ9xkQxpHCMyfVZTaPHCBzJVqh4P+kz/VVdi84E9gr7L/AOX/AJjvlQeQn4L0tgcdYc58SMg6ON46U6bYb1A1KsagIIaOGzI5M9il3dmfd+IKk8A/9u8+dVk+cDyTtl9al8dY+VRwHyAHgkNfS5Gc8UOg/wDMqzZsfYZ83W9kyAOMSZxh9KftOE1Jb0a4ObOpceV10Dws6bNiHQmmSXDrN5TWtu0aBlKOnE3LkghbUg4ubW1PvUyKdSe7TT8irFuERmGnD3DLgdzRcQkg8VPvtA8MEx8h5K9Iy4Ty2f5uqA/KyDXIvEjPPSW4P+1jvxLobm3n6NxDrNOectIJknoBA8DyXH2f/Cp/DS/+F4VwL/f/APzn8yfNTU179pTAsG7nfy29v1K2AqGRoRCWrBIGBWCWEUGYoqIEpB//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sp>
        <p:nvSpPr>
          <p:cNvPr id="34824" name="AutoShape 20" descr="data:image/jpeg;base64,/9j/4AAQSkZJRgABAQAAAQABAAD/2wCEAAkGBhQSEBQUEBQVFBQWFRUUFBQUFBQUFRQXFBQVFRQUFBQXHCYeFxkjGRUUHy8gIycpLCwsFR4xNTAqNSYrLCkBCQoKDgwOFw8PFykcHBwpKSkpLCkpKSwsLCkpKSwsKSwpKSwsLCwsLCwsLCksLCwpKSkpKSksKSwpLCkpKSwpLP/AABEIAMoA+gMBIgACEQEDEQH/xAAcAAACAwEBAQEAAAAAAAAAAAABAwACBAUGBwj/xABEEAABAwIDBgIHBgQEBAcAAAABAAIRAyESMUEEBSJRYXGBkRMyQmJyofBSgpKxwdEGI+HxM3OishVjg9IUQ1N0s8LD/8QAGQEAAwEBAQAAAAAAAAAAAAAAAAECAwQF/8QAIhEBAQACAwACAgMBAAAAAAAAAAECEQMhMRJBIlEEYXET/9oADAMBAAIRAxEAPwDzlNPYFnYVoYuV0tNCnJhaGbLiPQK2yU4byLsu2tl2Nj2QHssc++l49OeyjyWulQ5rbUYJsIjRULefyUSaPZUfUBVc2U4hVw9D81NXh2oyjIC0MohBtgi1/wBSlDpzKPJNdQ5hBkFatnByJkcjp2K0kjK1mp0BK3M2a1ro+jAN9fLzWui6MxIWuOOmdrnPZH9ldhW6tRGiyvAH5LSJQBXAQCuFZCAjCgVkAMKsAorBMBCmFWUQAwo4VEUEEIwoimAwqQiogBCEKxQTJ8bYtNJZmJ2KGHmYA8f7Fc9bR2d30i4yTbTsNe35rv0Sch/Zee2LabANHf8Aqu9s5ltjxHO6yiqY6B1P5oiiIl1uQGfiU+jQtb8RS6oAFzfpcn9kaDK53Kykdf0Re4nSB1RYb6rPJtggpq4t/Yq9QKimNMmnZm4jbPl/ddLZ6ehsVz9loE3actNQto2g6i/5rfFy5GF4BwuyPl/RMDYEA2Wd8OQ2XaCOF1zl1WkZ6a2ussW0nUiwv5J76l1n2t/DGsj5lMjWpgVAmBWQhWCAVgmQhWCARQaKKIoCKKKJkKiiiAiiiiAiCKConxlpSXVsu/8AT905q5rX4XO6H5Lny8bSvQbu2iM16DYtp/ubLxmzPIsunR2sjPIXjmVg01t7Ju1gj6hPu0TAnrn4Lzm7Npk4nmeQ+vqxXXbterjPT8p/ZVsfEt4JPEVdjoSzULuQH14BNpUNT9d1FdGGFbCzhF9En0R0V2yYBKuTBt+iNNfj+19lrEHL67p3pATbLUcllcVT0pGaqVjnxfcbyYNlBDj9eBWJldaKTDAKuOWxpNaM7rPVqAubH2h+6lTzWXZKJdVLibNkADmc5WkQ6wTAlhMCtK4CIQCsEyEIoIoAqKKICIoIoCKKKJhFFFEyFBFBAfGGLnbaYeZydH5roMWXe2zFzQW5tusq1X2OqMzmLLdIifoLgbLX4PGOa1UNqJtKyymm/F27+w1DOI+A5aC3QA+S7uy5SchlOZJ1PMlcHYGklo8fzXoaVOIlZV0zGStFJ97+S255LG1q0xa/5pyNbr6FwuJyBRrOnLSyU50mFobS5kfWSfvQ3okVOalS4Vi2Vb/w1kvijLOMRfC20NvsAVi2mnhKzMfdVOmNwmUdxzrFHd3qydSSlOp8PhKG5Xk075yfnBWuN7clx626YTAltVwtWRgVgqhWCAsrBVCsEBFFEUBFFFEwiiiiCRRRRMIoogmHxdickMT2LJo4VFkHD1nzU2Zpxn4oTalnmdD/AFH10WndFDGT3P5rPLqOni7tem3RtLYGi7banK68f/4Z7H9F1DvF9OkXtYXkZtuI62m09FPvjXUne3YftIB4gW91G7XOq5Wy78NZmKpTNMTAkyD2snVKRFhb+6jLcaYug2rN0Rt5yCYKXBKzVJDZAJ7Z9lMp3t0KDjmT4CyD9sK4W3iu9gOzvwPniaR1EQTpnNxmmbt2Wq2mBVc5zvaLjJ7Scz+61+t7Tqfp0alSUp7YT9moxmSVTalFpSNZ20YRP7kdoTtzmWEibuMTnkAuBgl4P2fmSBAHbNej3bTw0m9p87/qtcLu/wCOfmwmGE79bmlMakgpjSt9OPZoVwlgqwKNDZgRCqFYINZRBFARFRRMkQRQQEUUUQECCgUTJ8WYnsWamVoYs2jDttKKrCQIdwknKdJ/JTcT8L3NOjit217PjpkeI7jJcHd+0kViTrn3yKyzx26+DP6e4bSDxBT6NEjkVi2LaQV2KLpWM3HXcVqIMy6PJI2/aJcI6ALTUFlyqz4cpytomMdmm7gU2WtHCckug+ykhI9Q4bMZsbJo2eMzKbTbLVSoIWndLRZKybU5Me5Za70QZTRrBwDmbedl6FggR4Ly279oL67KTQThh73aNGYE8yYsvUhb8ced/Iy3ZP0uExpSgmNW7lNBVgVRquEAwFWBVArAoC8ohUlWCR7WUQlRBoooogIogigAFJUUTJ8TYVoYszFoaoW0015zfOzeirB49Vx/P6C9FTWD+IdnxUZ1ClWN1dm7q2pek2baF4Ldm0ZL1mx1pAXPl09XDLcdp1ay4biXVSdJgLubLTESVytt2OXFzCbmS3K/MFZXtTv0KI9EDN5iFh2im65Gl1h2faasBrm+I16rZR2V1pc6PakzM6RkAlott9PaLDsqPeZ/RNewEDSFjrAjJXLrpUo1a8ZpDnSqVGSR5om2egk+Cudss8pp29zshhtmb+QXSBWHdtMtpNDs4k9zdbGldmM1Hj5XdtMCY1LamNVJMCYEtqY1AWCsFUKwQBRQUlAWBRVZRlIxlRCVEjFRBRMIigpCA+JMK0MWZhWhhULaKZTKtPE0tOoSaZWlhSDxtKadRzDobL0uwbTaRnyWH+Jd1kj0tMcQzjULHubeYm5WWeP27eDk+q93S2rhzWP/AIiybuz6pVNzXjCciPBcHem7GtqWGEHKLLCR24Y/K+va0tpplshwkKz960hm5eMp7rfHC+BYZ/1unN3U2RidjP15qtRt/wAP309Q3fdJ7oY4E9L/ADTXmclk2LYAxjbAdFKu04Z/up9rmy1PKa9w1XJ3xtDv5TW+3Uv1a0T5TB8Fu2emaruTR6x/QdVmrUsdaY9UYWNIJMavAiXcpacQzErp4sfycnNfxep3RteNg5gAHtofrkui1eU2HajTcCLg53BkHqO2cQY52XqKFYOEtII6Lqs086tDUxqU1NakRgTAltV2pGuFYKoRCAsogogCooogCEVVFIxUQUQBQRQQHxFhT2LO1PaVK2imVWrvFjMzJ5NufLRcjat4l3DTsNXam+nILMynLgBfXwH1n89VUxLbrVd9OcIY2BFyYJ10y06rjP3aHYnUiQWiTdpk88IuR1EnoVurNAbFuWceDQe/9hAOilShg1ByILSCf+XUHqu6OtpZXMYIx7p3vHC+QRA/r1tqNF6UUBVbBv0Xkt67IZa4CNGnLnNjkMU8OhldDcu/DTIFTLLFl4HkuPk4++no8PLuaydZm67wMY1tMLp7FurCZ18T+afR3kxwsVK++GtaZcAO4WOrXXlnuGVXYRf5rFs2ymu61mjN2g7cyq0qZrmTLWcsnO8/VHzXZbFNujWjQZdupVSa8YWb7vjPvGqKbBTph3UtaXkcyWtufCVgoAYeHDhn2STSxcvtUXdrTmCl1qhe8lwE6NeDTcAMsFQEiehHiE4NvOT4mXNGOBbiLTFWnoYJjoYXo8eHwn9uDlz+VF7uIdzM4QcQicUuEOymDfhcJzL9j2p1N0tnqO2kanpnynJUaI4jLYAF/SARoPSAFjgJsTodLhVaADJNoBNxBYTGKxwyw3kaYrXtdYvWbFtjagkdJHKf06rY1eQpVnNNjhInwI9YR845H3V6Hd+8g+xs/Uc+cKLEWOk1MCUCmNKkl1ZVCIQFlEFJQYqKKSkEVlVFAFFBRIxUUQTD4fTKybx2r2Byl36D66JzqsNnkPNYWMmB7T3yZ92c+gOI9ijGKOp0YaBHEbxy5DyM9j8SbsVHESTlMA5TyaDkOfO+puI91zePZE53k3PM3Pi5a6bQ1pAyAgyJIGoqM9se8OeWq0AP9YNBsNMRYeliCMQvrB6LQWZ/aIvIwvjIGoz1ajfeExoQs+wDFJExrB9IANA+m64HaD1W/ZqWNzGiILuGDiaDrhxcTHRNtRIkpzw2j+NN3BgoxkKbR+EkHx/dcLZ9mBXu/wCJ9h9LsrXjNmfwkX/IHwXjdkZZcefrs4e5GnZ9zMOhHwve0eQMLobHuim0zhxOGriXEdi4mErZ10KRWNtdWpPpspthcvbtr9Ib2pjVzPSU3cy7DOEdXADqjtm1FwwsxQDD3MDXQR7JB+aRRtdoBPOi70bvGlUMeTj2XVwcWvyrk5uXf4w6i23Dws5tivR/CbtHRpatAGQgc2tDjBI9ug83B93MayLlNGJJmXi7nNaadZoOr2Ecbe4ITg6xiHDXD6NzD3ZUcCw9L911uQHHDEWcbA4X0yTBN4dhORyA7I+kvJys6Pdqy17fxBx++sdQ5vaBwmQIa2fQuxOcSLCS0s1yWjGAJza2T3pVCMX4Thd9wpA4Agc3CR8TqRI830/96ZTfcQbcIB6OvSd4zh8WpZBDr2cSGk8qjR/Ld95ow+DVVpEZcMOMZcJP8xnTCTI6OEZJaGno9376BhtSx0dkD35LsscvEBxvqcviMYhHxtgjk6RzXR3bvcsgE4mQI5gcx0uLdeqixnY9UCrSs9GsHAFpkHJNBSIyVJVJVkgMoqqKDFEIKBAWRQRSCKKIIN8GqCQ0cyEnYXYnTnw5D3zJHc8LfvJxNrZhpI7wQPnhSNjOFk8wSB5gfqO8HRXj4YbQ+TnMuN9Dcyexjwha+IiJgCM5EXjMXzyF72GV8DzcfWc/sfNdanTDi1shv2R1IiSRkT6s/dbqTUOHbBtAeBzkAB0hzXOEtDarLibDuQNQu3uGgHbTTxGZOIExPD6zXQACWvDbxk/ouS2mGgANkEEBvOLvpO6i5aeQ92/T3QD6WnBJOIEHUgnM9SGlrhza02kJ3w3tQzCSD6p+iF5/bf4Sgk0btJnBNxP2TyXqGEOzzVm7ORkVz5YyjDkywu48R/wmo0+o/wDC79Ase11yDgaHF/tAYQ5o5w4iTGi9b/EP8QegGBhHpXC3uiPWIF55DxyXi6dK5xwSTlVDmutnFVszecwTzKMOCb3XRf5OWU1oaLBIFi/SQ/Z68dDYuHmE+ZMOv0rDCewqsFvEFUJ4YfLWWtVAqUvF4kN7uhaW08LdWA8/5tFw7Ey37pA6FdTBciSG3kXa17sLxzNGq08Xge4SqlYl4DTLubmNDhaQXFtnAAE5CQI1RqVMLSAIzBaDjZIhzXDEBAN9M4Ro0IJA9YxT+/Uh9Tyb6MeaYWpwAOQAfe/CwxSB6ueMXXAeatiII1wkNdPtEgvqDlhDXN8ZRDxd0SJDoGrWcFFg+N0kf5ipUsIcftNcRrMuruHcnAOWMckgLSCMJJgRTJ1AgGjUn7WXi08kwOJ0GLFlkPSNEEdGvaT4OBWeJcSdQ5rr2tLnmIyYbTzxK9M5Tm8YDNiKlMFzHQcpZiB+FoS0WjwRAIPDAvkcBMtJ6scfAFytJBOmZ7H2x4E4uznDRVpPvMWILwNOVZnzDvvOVw2JAuQRE62mmSfeYSwnnKRN+7d4mkYMlpN28ucfn1BC9NRrBwBaZB1Xi2vBiMiABz5sPfNh6hq37q3kWOueE5/9w+XgpsTY9WFYJbHJgUpEIhBWQEUCiKQEIoKwQaIKykID4Ew2cejR5Ev/ACakM5Z2a2NIGfnxfiV3uhju/wCmH/7pDde8Dw0+QVzxS4bLHHrPaBb9fwroUWyzSNSdDF4j3czygDMkIa2KJnX9T+zXfiTNjNi3kPnAJnxk/cCo437HVxNxPm+cetDXENqj3gWyV2tzA+mZMSHXjKSJlvuuEO7tI0K49BpAAHsgR1dam0Hp/ildLdtbDVYdA4CfdxEQez5b9/qnfDvj3Qasm+d9ihTnFxGzRnfnGqZvLeTKDMdQ9ANXHkBqvGV3l7zUfOI6ueKYA0AiXDyCyk3USFOxuLnPxS+cTjhbNsnYoc4e61saBUaeUtF4wnGwXOL+U7ITPqxktFNgPq4Zv6rHOd39I8x44UsRAtw2gD/06UBrR8T8I7B3JbaaaM2eRxN/HRlw+9RPEPu4lG1hPBgvmKZOF9xMsHDi56pbBEuJ+26RYgMzIOvEHAToAmvDpfiJxcLATEh7xBcY1YzEfulMJspGEF1wAXk5l1OmSKY6l0A9ZCYXEAAm4Dg4j7TjNZwPd2AfEOSz1NrEwwcsIGgZPo2+EYvAdYjKP27gNDyBykim3u52I9gftWAa/abgMEkEG0R6R3C0Do0EgaSSfZRGzzF5JOEHRobJe8dgSAftOB1Vm0yDAzbwjrVqC/4aZAHxnkq1XwHYRPCGNvHAHcRnTHUgdmApAXRa3DAOHTACRRpR7zhPZh5oPaS0kWsHh2hLCXmqZ9nFhA5gO0IKLWySXGQRidpFOMAAGhfhgahodqZLmvLiLe1loXNNh8DI8XD3bgEVPaa06VWtIIMwRUpwciWlw7lXgWg2gCedN5mm77riPB5SScnNMxxtOUtaCXVHE5BxyHIA62ZTi7c2tMf9KsCR5Oxt+4kDMPO0yTGYIIxx2cWvHc8lab38YyBBgx0k+TgdFQ1CBLrlt39XUpbUj4qZcR8QVy0Xm4yPUCGk+NMt/AjRad3cW8bCm7MWaeYGnddxpXhmk2M8QgH4pwu/1t/1L1m69t9JTDjnke4+h5qLGdjoBWSwVcFSSwRVQigLIhBEICyCIUQb8616nCR70fNp/RShf8/OT+yTWNj8Z/VM2f8AT9Ario6pHC2cgGuP4miPIM80kMLT4knWRN/1TyOE/FT/ANv9AkVTwnt+bWymp2KbyIj1rYfiLWlv+ut8lZjwwQ2SBkTybDAO7od4t6qjPWb8Tf8AbTWermP8qfEekg90zvm3V3jvs1ahc6SbhrGkAMHvOzuYFhmR4Ztm2pxOKGNaATwtuR6o4nSbvmMrMK5mx/4VQ6znrZhI+ZJ8V2dmaJHxUR4CmCB2kk+KchyGFrnWLicqeZjG7iqOjLhGEfiUD9R0c0dBag08pkvPLEeSUT/L+4//AFVTi85M91zt41DNS5yfr1I/QeSBGt28A0wBiYMDMU5imRpGReBPSbXCvUqudJJwtDZJm5LzGehcQQOjD9pLdTApPAAADK0QMoptAjsCfMrWP8do09Ll2pbPHlid5lAW2amy4abSWud7rL1XnkC4FvZndPafaIkyKhbrLoZRpdDGEdySsZy70mz1xVxi85M85Wsu/mn/ADX/ACo1YQIMQA3FfiBeOZl1eqOWZA5FzVnaQ9xkQxpHCMyfVZTaPHCBzJVqh4P+kz/VVdi84E9gr7L/AOX/AJjvlQeQn4L0tgcdYc58SMg6ON46U6bYb1A1KsagIIaOGzI5M9il3dmfd+IKk8A/9u8+dVk+cDyTtl9al8dY+VRwHyAHgkNfS5Gc8UOg/wDMqzZsfYZ83W9kyAOMSZxh9KftOE1Jb0a4ObOpceV10Dws6bNiHQmmSXDrN5TWtu0aBlKOnE3LkghbUg4ubW1PvUyKdSe7TT8irFuERmGnD3DLgdzRcQkg8VPvtA8MEx8h5K9Iy4Ty2f5uqA/KyDXIvEjPPSW4P+1jvxLobm3n6NxDrNOectIJknoBA8DyXH2f/Cp/DS/+F4VwL/f/APzn8yfNTU179pTAsG7nfy29v1K2AqGRoRCWrBIGBWCWEUGYoqIEpB//2Q=="/>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alibri" pitchFamily="34" charset="0"/>
            </a:endParaRPr>
          </a:p>
        </p:txBody>
      </p:sp>
      <p:pic>
        <p:nvPicPr>
          <p:cNvPr id="34825" name="Picture 22" descr="http://images.wikia.com/psychology/images/8/8b/Albino_girl_honduras.jpg"/>
          <p:cNvPicPr>
            <a:picLocks noChangeAspect="1" noChangeArrowheads="1"/>
          </p:cNvPicPr>
          <p:nvPr/>
        </p:nvPicPr>
        <p:blipFill>
          <a:blip r:embed="rId2" cstate="print"/>
          <a:srcRect l="11526" t="9836" b="5328"/>
          <a:stretch>
            <a:fillRect/>
          </a:stretch>
        </p:blipFill>
        <p:spPr bwMode="auto">
          <a:xfrm>
            <a:off x="3779912" y="-2619672"/>
            <a:ext cx="8029105" cy="10263851"/>
          </a:xfrm>
          <a:prstGeom prst="rect">
            <a:avLst/>
          </a:prstGeom>
          <a:noFill/>
          <a:ln w="9525">
            <a:noFill/>
            <a:miter lim="800000"/>
            <a:headEnd/>
            <a:tailEnd/>
          </a:ln>
        </p:spPr>
      </p:pic>
      <p:sp>
        <p:nvSpPr>
          <p:cNvPr id="34826" name="Прямоугольник 15"/>
          <p:cNvSpPr>
            <a:spLocks noChangeArrowheads="1"/>
          </p:cNvSpPr>
          <p:nvPr/>
        </p:nvSpPr>
        <p:spPr bwMode="auto">
          <a:xfrm>
            <a:off x="467544" y="404813"/>
            <a:ext cx="1967205" cy="830997"/>
          </a:xfrm>
          <a:prstGeom prst="rect">
            <a:avLst/>
          </a:prstGeom>
          <a:noFill/>
          <a:ln w="9525">
            <a:noFill/>
            <a:miter lim="800000"/>
            <a:headEnd/>
            <a:tailEnd/>
          </a:ln>
        </p:spPr>
        <p:txBody>
          <a:bodyPr wrap="none">
            <a:spAutoFit/>
          </a:bodyPr>
          <a:lstStyle/>
          <a:p>
            <a:pPr algn="ctr"/>
            <a:r>
              <a:rPr lang="en-US" sz="2800" b="1" dirty="0" smtClean="0">
                <a:latin typeface="Calibri" pitchFamily="34" charset="0"/>
              </a:rPr>
              <a:t>A</a:t>
            </a:r>
            <a:r>
              <a:rPr lang="ru-RU" sz="2800" b="1" dirty="0" err="1" smtClean="0">
                <a:latin typeface="Calibri" pitchFamily="34" charset="0"/>
              </a:rPr>
              <a:t>льбинизм</a:t>
            </a:r>
            <a:endParaRPr lang="en-US" sz="2800" b="1" dirty="0">
              <a:latin typeface="Calibri" pitchFamily="34" charset="0"/>
            </a:endParaRPr>
          </a:p>
          <a:p>
            <a:pPr algn="ctr"/>
            <a:r>
              <a:rPr lang="en-US" sz="2000" b="1" dirty="0">
                <a:latin typeface="Calibri" pitchFamily="34" charset="0"/>
              </a:rPr>
              <a:t>1 : 17 000</a:t>
            </a:r>
            <a:endParaRPr lang="ru-RU" sz="2000" dirty="0">
              <a:latin typeface="Calibri" pitchFamily="34" charset="0"/>
            </a:endParaRPr>
          </a:p>
        </p:txBody>
      </p:sp>
      <p:sp>
        <p:nvSpPr>
          <p:cNvPr id="34827" name="Прямоугольник 16"/>
          <p:cNvSpPr>
            <a:spLocks noChangeArrowheads="1"/>
          </p:cNvSpPr>
          <p:nvPr/>
        </p:nvSpPr>
        <p:spPr bwMode="auto">
          <a:xfrm>
            <a:off x="395288" y="1989138"/>
            <a:ext cx="2664544" cy="2067233"/>
          </a:xfrm>
          <a:prstGeom prst="rect">
            <a:avLst/>
          </a:prstGeom>
          <a:noFill/>
          <a:ln w="9525">
            <a:noFill/>
            <a:miter lim="800000"/>
            <a:headEnd/>
            <a:tailEnd/>
          </a:ln>
        </p:spPr>
        <p:txBody>
          <a:bodyPr wrap="square">
            <a:spAutoFit/>
          </a:bodyPr>
          <a:lstStyle/>
          <a:p>
            <a:pPr>
              <a:lnSpc>
                <a:spcPts val="2200"/>
              </a:lnSpc>
            </a:pPr>
            <a:r>
              <a:rPr lang="ru-RU" sz="2400" dirty="0" smtClean="0">
                <a:latin typeface="Calibri" pitchFamily="34" charset="0"/>
              </a:rPr>
              <a:t>Дефицит </a:t>
            </a:r>
            <a:r>
              <a:rPr lang="ru-RU" sz="2400" dirty="0" err="1" smtClean="0">
                <a:latin typeface="Calibri" pitchFamily="34" charset="0"/>
              </a:rPr>
              <a:t>тирозиназы</a:t>
            </a:r>
            <a:endParaRPr lang="ru-RU" sz="2400" dirty="0" smtClean="0">
              <a:latin typeface="Calibri" pitchFamily="34" charset="0"/>
            </a:endParaRPr>
          </a:p>
          <a:p>
            <a:pPr>
              <a:lnSpc>
                <a:spcPts val="2200"/>
              </a:lnSpc>
            </a:pPr>
            <a:endParaRPr lang="ru-RU" sz="2400" dirty="0" smtClean="0">
              <a:latin typeface="Calibri" pitchFamily="34" charset="0"/>
            </a:endParaRPr>
          </a:p>
          <a:p>
            <a:pPr>
              <a:lnSpc>
                <a:spcPts val="2200"/>
              </a:lnSpc>
            </a:pPr>
            <a:r>
              <a:rPr lang="ru-RU" sz="2400" dirty="0" smtClean="0">
                <a:latin typeface="Calibri" pitchFamily="34" charset="0"/>
              </a:rPr>
              <a:t>Нарушение синтеза меланина</a:t>
            </a:r>
          </a:p>
          <a:p>
            <a:pPr>
              <a:lnSpc>
                <a:spcPts val="2200"/>
              </a:lnSpc>
            </a:pPr>
            <a:endParaRPr lang="ru-RU" sz="2400" dirty="0" smtClean="0">
              <a:latin typeface="Calibri" pitchFamily="34" charset="0"/>
            </a:endParaRPr>
          </a:p>
          <a:p>
            <a:pPr>
              <a:lnSpc>
                <a:spcPts val="2200"/>
              </a:lnSpc>
            </a:pPr>
            <a:r>
              <a:rPr lang="ru-RU" sz="2400" dirty="0" smtClean="0">
                <a:latin typeface="Calibri" pitchFamily="34" charset="0"/>
              </a:rPr>
              <a:t>Депигментация </a:t>
            </a:r>
            <a:endParaRPr lang="ru-RU" sz="2400" dirty="0">
              <a:latin typeface="Calibri"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323528" y="217505"/>
            <a:ext cx="3887788" cy="1123263"/>
          </a:xfrm>
          <a:prstGeom prst="rect">
            <a:avLst/>
          </a:prstGeom>
          <a:solidFill>
            <a:srgbClr val="FFFFFF"/>
          </a:solidFill>
          <a:ln w="9525">
            <a:noFill/>
            <a:miter lim="800000"/>
            <a:headEnd/>
            <a:tailEnd/>
          </a:ln>
        </p:spPr>
        <p:txBody>
          <a:bodyPr tIns="304704" bIns="76176" anchor="ctr">
            <a:spAutoFit/>
          </a:bodyPr>
          <a:lstStyle/>
          <a:p>
            <a:pPr algn="ctr"/>
            <a:r>
              <a:rPr lang="ru-RU" sz="2800" b="1" dirty="0" err="1" smtClean="0">
                <a:solidFill>
                  <a:srgbClr val="3D3D3E"/>
                </a:solidFill>
                <a:latin typeface="Calibri" pitchFamily="34" charset="0"/>
                <a:cs typeface="Times New Roman" pitchFamily="18" charset="0"/>
              </a:rPr>
              <a:t>Фенилкетонурия</a:t>
            </a:r>
            <a:r>
              <a:rPr lang="en-US" sz="2800" b="1" dirty="0" smtClean="0">
                <a:solidFill>
                  <a:srgbClr val="3D3D3E"/>
                </a:solidFill>
                <a:latin typeface="Calibri" pitchFamily="34" charset="0"/>
                <a:cs typeface="Times New Roman" pitchFamily="18" charset="0"/>
              </a:rPr>
              <a:t> (</a:t>
            </a:r>
            <a:r>
              <a:rPr lang="ru-RU" sz="2800" b="1" dirty="0" smtClean="0">
                <a:solidFill>
                  <a:srgbClr val="3D3D3E"/>
                </a:solidFill>
                <a:latin typeface="Calibri" pitchFamily="34" charset="0"/>
                <a:cs typeface="Times New Roman" pitchFamily="18" charset="0"/>
              </a:rPr>
              <a:t>ФКУ</a:t>
            </a:r>
            <a:r>
              <a:rPr lang="en-US" sz="2800" b="1" dirty="0" smtClean="0">
                <a:solidFill>
                  <a:srgbClr val="3D3D3E"/>
                </a:solidFill>
                <a:latin typeface="Calibri" pitchFamily="34" charset="0"/>
                <a:cs typeface="Times New Roman" pitchFamily="18" charset="0"/>
              </a:rPr>
              <a:t>)</a:t>
            </a:r>
            <a:endParaRPr lang="en-US" sz="2800" b="1" dirty="0">
              <a:solidFill>
                <a:srgbClr val="3D3D3E"/>
              </a:solidFill>
              <a:latin typeface="Calibri" pitchFamily="34" charset="0"/>
              <a:cs typeface="Times New Roman" pitchFamily="18" charset="0"/>
            </a:endParaRPr>
          </a:p>
          <a:p>
            <a:pPr algn="ctr"/>
            <a:r>
              <a:rPr lang="en-US" sz="2000" b="1" dirty="0">
                <a:solidFill>
                  <a:srgbClr val="000000"/>
                </a:solidFill>
                <a:latin typeface="Calibri" pitchFamily="34" charset="0"/>
              </a:rPr>
              <a:t>1 : 7 000   -  </a:t>
            </a:r>
            <a:r>
              <a:rPr lang="en-US" sz="2000" b="1" dirty="0">
                <a:solidFill>
                  <a:srgbClr val="3D3D3E"/>
                </a:solidFill>
                <a:latin typeface="Calibri" pitchFamily="34" charset="0"/>
                <a:cs typeface="Times New Roman" pitchFamily="18" charset="0"/>
              </a:rPr>
              <a:t>1 : 15 000</a:t>
            </a:r>
            <a:endParaRPr lang="ru-RU" sz="2000" dirty="0">
              <a:latin typeface="Calibri" pitchFamily="34" charset="0"/>
            </a:endParaRPr>
          </a:p>
        </p:txBody>
      </p:sp>
      <p:pic>
        <p:nvPicPr>
          <p:cNvPr id="39939" name="Рисунок 5" descr="Boy with untreated PKU. He usually shows electroencephalogram abnormalities, and may show a reduction in head size.  He is likely to have a distinct, musty, unpleasant odor, and to have lighter hair and less skin pigment than other members of his family"/>
          <p:cNvPicPr>
            <a:picLocks noChangeAspect="1" noChangeArrowheads="1"/>
          </p:cNvPicPr>
          <p:nvPr/>
        </p:nvPicPr>
        <p:blipFill>
          <a:blip r:embed="rId2" cstate="print"/>
          <a:srcRect r="53568"/>
          <a:stretch>
            <a:fillRect/>
          </a:stretch>
        </p:blipFill>
        <p:spPr bwMode="auto">
          <a:xfrm>
            <a:off x="4172399" y="-675456"/>
            <a:ext cx="5184217" cy="8352928"/>
          </a:xfrm>
          <a:prstGeom prst="rect">
            <a:avLst/>
          </a:prstGeom>
          <a:noFill/>
          <a:ln w="9525">
            <a:noFill/>
            <a:miter lim="800000"/>
            <a:headEnd/>
            <a:tailEnd/>
          </a:ln>
        </p:spPr>
      </p:pic>
      <p:sp>
        <p:nvSpPr>
          <p:cNvPr id="15364" name="Прямоугольник 6"/>
          <p:cNvSpPr>
            <a:spLocks noChangeArrowheads="1"/>
          </p:cNvSpPr>
          <p:nvPr/>
        </p:nvSpPr>
        <p:spPr bwMode="auto">
          <a:xfrm>
            <a:off x="395289" y="1628775"/>
            <a:ext cx="3600648" cy="3477875"/>
          </a:xfrm>
          <a:prstGeom prst="rect">
            <a:avLst/>
          </a:prstGeom>
          <a:noFill/>
          <a:ln w="9525">
            <a:noFill/>
            <a:miter lim="800000"/>
            <a:headEnd/>
            <a:tailEnd/>
          </a:ln>
        </p:spPr>
        <p:txBody>
          <a:bodyPr wrap="square">
            <a:spAutoFit/>
          </a:bodyPr>
          <a:lstStyle/>
          <a:p>
            <a:pPr>
              <a:defRPr/>
            </a:pPr>
            <a:r>
              <a:rPr lang="ru-RU" sz="2000" dirty="0" smtClean="0">
                <a:latin typeface="Calibri" pitchFamily="34" charset="0"/>
              </a:rPr>
              <a:t>Дефицит </a:t>
            </a:r>
            <a:r>
              <a:rPr lang="ru-RU" sz="2000" dirty="0" err="1" smtClean="0">
                <a:latin typeface="Calibri" pitchFamily="34" charset="0"/>
              </a:rPr>
              <a:t>фенилаланингидроксилазы</a:t>
            </a:r>
            <a:endParaRPr lang="ru-RU" sz="2000" dirty="0" smtClean="0">
              <a:latin typeface="Calibri" pitchFamily="34" charset="0"/>
            </a:endParaRPr>
          </a:p>
          <a:p>
            <a:pPr>
              <a:defRPr/>
            </a:pPr>
            <a:endParaRPr lang="ru-RU" sz="2000" dirty="0" smtClean="0">
              <a:latin typeface="Calibri" pitchFamily="34" charset="0"/>
            </a:endParaRPr>
          </a:p>
          <a:p>
            <a:pPr>
              <a:defRPr/>
            </a:pPr>
            <a:r>
              <a:rPr lang="ru-RU" sz="2000" dirty="0" err="1" smtClean="0">
                <a:latin typeface="Calibri" pitchFamily="34" charset="0"/>
              </a:rPr>
              <a:t>Фенилаланин</a:t>
            </a:r>
            <a:r>
              <a:rPr lang="ru-RU" sz="2000" dirty="0" smtClean="0">
                <a:latin typeface="Calibri" pitchFamily="34" charset="0"/>
              </a:rPr>
              <a:t> не превращается в тирозин и накапливается в крови и тканях.</a:t>
            </a:r>
          </a:p>
          <a:p>
            <a:pPr>
              <a:defRPr/>
            </a:pPr>
            <a:endParaRPr lang="ru-RU" sz="2000" b="1" dirty="0" smtClean="0">
              <a:latin typeface="Calibri" pitchFamily="34" charset="0"/>
            </a:endParaRPr>
          </a:p>
          <a:p>
            <a:pPr>
              <a:defRPr/>
            </a:pPr>
            <a:r>
              <a:rPr lang="ru-RU" sz="2000" dirty="0" smtClean="0">
                <a:latin typeface="Calibri" pitchFamily="34" charset="0"/>
              </a:rPr>
              <a:t>Повреждение мозга, умственная отсталость</a:t>
            </a:r>
          </a:p>
          <a:p>
            <a:pPr>
              <a:defRPr/>
            </a:pPr>
            <a:endParaRPr lang="ru-RU" sz="2000" b="1" dirty="0" smtClean="0">
              <a:latin typeface="Calibri" pitchFamily="34" charset="0"/>
            </a:endParaRPr>
          </a:p>
          <a:p>
            <a:pPr>
              <a:defRPr/>
            </a:pPr>
            <a:endParaRPr lang="en-US" sz="2000" b="1" dirty="0">
              <a:latin typeface="Calibri" pitchFamily="34" charset="0"/>
            </a:endParaRPr>
          </a:p>
        </p:txBody>
      </p:sp>
      <p:sp>
        <p:nvSpPr>
          <p:cNvPr id="39941" name="Rectangle 2"/>
          <p:cNvSpPr>
            <a:spLocks noChangeArrowheads="1"/>
          </p:cNvSpPr>
          <p:nvPr/>
        </p:nvSpPr>
        <p:spPr bwMode="auto">
          <a:xfrm>
            <a:off x="395288" y="5176907"/>
            <a:ext cx="4248150" cy="707886"/>
          </a:xfrm>
          <a:prstGeom prst="rect">
            <a:avLst/>
          </a:prstGeom>
          <a:noFill/>
          <a:ln w="9525">
            <a:noFill/>
            <a:miter lim="800000"/>
            <a:headEnd/>
            <a:tailEnd/>
          </a:ln>
        </p:spPr>
        <p:txBody>
          <a:bodyPr anchor="ctr">
            <a:spAutoFit/>
          </a:bodyPr>
          <a:lstStyle/>
          <a:p>
            <a:r>
              <a:rPr lang="uk-UA" sz="2000" dirty="0" smtClean="0">
                <a:latin typeface="Calibri" pitchFamily="34" charset="0"/>
                <a:cs typeface="Times New Roman" pitchFamily="18" charset="0"/>
              </a:rPr>
              <a:t>Н</a:t>
            </a:r>
            <a:r>
              <a:rPr lang="ru-RU" sz="2000" dirty="0" err="1" smtClean="0">
                <a:latin typeface="Calibri" pitchFamily="34" charset="0"/>
                <a:cs typeface="Times New Roman" pitchFamily="18" charset="0"/>
              </a:rPr>
              <a:t>еприятный</a:t>
            </a:r>
            <a:r>
              <a:rPr lang="ru-RU" sz="2000" dirty="0" smtClean="0">
                <a:latin typeface="Calibri" pitchFamily="34" charset="0"/>
                <a:cs typeface="Times New Roman" pitchFamily="18" charset="0"/>
              </a:rPr>
              <a:t> </a:t>
            </a:r>
            <a:r>
              <a:rPr lang="ru-RU" sz="2000" dirty="0" smtClean="0">
                <a:latin typeface="Calibri" pitchFamily="34" charset="0"/>
                <a:cs typeface="Times New Roman" pitchFamily="18" charset="0"/>
              </a:rPr>
              <a:t>запах,</a:t>
            </a:r>
          </a:p>
          <a:p>
            <a:r>
              <a:rPr lang="ru-RU" sz="2000" dirty="0" smtClean="0">
                <a:latin typeface="Calibri" pitchFamily="34" charset="0"/>
                <a:cs typeface="Times New Roman" pitchFamily="18" charset="0"/>
              </a:rPr>
              <a:t>светлые волосы и кожа.</a:t>
            </a:r>
            <a:endParaRPr lang="en-US" sz="2000" dirty="0">
              <a:latin typeface="Calibr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484784"/>
            <a:ext cx="7560840" cy="3785652"/>
          </a:xfrm>
          <a:prstGeom prst="rect">
            <a:avLst/>
          </a:prstGeom>
        </p:spPr>
        <p:txBody>
          <a:bodyPr wrap="square">
            <a:spAutoFit/>
          </a:bodyPr>
          <a:lstStyle/>
          <a:p>
            <a:r>
              <a:rPr lang="ru-RU" sz="4000" dirty="0" smtClean="0"/>
              <a:t>Какова вероятность иммунологического конфликта между матерью и плодом в браке женщины с генотипом </a:t>
            </a:r>
            <a:r>
              <a:rPr lang="ru-RU" sz="4000" dirty="0" err="1" smtClean="0"/>
              <a:t>rh</a:t>
            </a:r>
            <a:r>
              <a:rPr lang="ru-RU" sz="4000" dirty="0" smtClean="0"/>
              <a:t> </a:t>
            </a:r>
            <a:r>
              <a:rPr lang="ru-RU" sz="4000" dirty="0" err="1" smtClean="0"/>
              <a:t>rh</a:t>
            </a:r>
            <a:r>
              <a:rPr lang="ru-RU" sz="4000" dirty="0" smtClean="0"/>
              <a:t> </a:t>
            </a:r>
            <a:endParaRPr lang="ru-RU" sz="4000" dirty="0" smtClean="0"/>
          </a:p>
          <a:p>
            <a:r>
              <a:rPr lang="ru-RU" sz="4000" dirty="0" smtClean="0"/>
              <a:t>и мужчины с генотипом </a:t>
            </a:r>
            <a:r>
              <a:rPr lang="ru-RU" sz="4000" dirty="0" err="1" smtClean="0"/>
              <a:t>Rh</a:t>
            </a:r>
            <a:r>
              <a:rPr lang="ru-RU" sz="4000" dirty="0" smtClean="0"/>
              <a:t> </a:t>
            </a:r>
            <a:r>
              <a:rPr lang="ru-RU" sz="4000" dirty="0" err="1" smtClean="0"/>
              <a:t>Rh</a:t>
            </a:r>
            <a:r>
              <a:rPr lang="ru-RU" sz="4000" dirty="0" smtClean="0"/>
              <a:t>?</a:t>
            </a:r>
            <a:r>
              <a:rPr lang="ru-RU" sz="4000" dirty="0" smtClean="0"/>
              <a:t> </a:t>
            </a:r>
            <a:endParaRPr lang="ru-RU" sz="4000" dirty="0" smtClean="0"/>
          </a:p>
          <a:p>
            <a:r>
              <a:rPr lang="ru-RU" sz="4000" dirty="0" err="1" smtClean="0"/>
              <a:t>Rh</a:t>
            </a:r>
            <a:r>
              <a:rPr lang="ru-RU" sz="4000" dirty="0" smtClean="0"/>
              <a:t> </a:t>
            </a:r>
            <a:r>
              <a:rPr lang="ru-RU" sz="4000" dirty="0" err="1" smtClean="0"/>
              <a:t>rh</a:t>
            </a:r>
            <a:r>
              <a:rPr lang="ru-RU" sz="4000" dirty="0" smtClean="0"/>
              <a:t>?</a:t>
            </a:r>
            <a:endParaRPr lang="uk-UA" sz="400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251520" y="1156102"/>
            <a:ext cx="871296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Найти </a:t>
            </a:r>
            <a:r>
              <a:rPr kumimoji="0" lang="uk-UA" sz="4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соотношение</a:t>
            </a:r>
            <a:r>
              <a:rPr kumimoji="0" lang="uk-UA"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гладких и</a:t>
            </a:r>
            <a:r>
              <a:rPr kumimoji="0" lang="uk-UA" sz="4000" b="0" i="0"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uk-UA" sz="4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морщинистых</a:t>
            </a:r>
            <a:r>
              <a:rPr kumimoji="0" lang="uk-UA"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4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семян</a:t>
            </a:r>
            <a:r>
              <a:rPr kumimoji="0" lang="uk-UA"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у </a:t>
            </a:r>
            <a:r>
              <a:rPr kumimoji="0" lang="uk-UA" sz="4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гороха</a:t>
            </a:r>
            <a:r>
              <a:rPr kumimoji="0" lang="uk-UA"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 </a:t>
            </a:r>
            <a:r>
              <a:rPr kumimoji="0" lang="uk-UA" sz="4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первом</a:t>
            </a:r>
            <a:r>
              <a:rPr kumimoji="0" lang="uk-UA"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4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поколении</a:t>
            </a:r>
            <a:r>
              <a:rPr kumimoji="0" lang="uk-UA"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4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полученном</a:t>
            </a:r>
            <a:r>
              <a:rPr kumimoji="0" lang="uk-UA"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при </a:t>
            </a:r>
            <a:r>
              <a:rPr kumimoji="0" lang="uk-UA" sz="4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опылении</a:t>
            </a:r>
            <a:r>
              <a:rPr kumimoji="0" lang="uk-UA"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4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растений</a:t>
            </a:r>
            <a:r>
              <a:rPr kumimoji="0" lang="uk-UA"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с </a:t>
            </a:r>
            <a:r>
              <a:rPr kumimoji="0" lang="uk-UA" sz="4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морщинистыми</a:t>
            </a:r>
            <a:r>
              <a:rPr kumimoji="0" lang="uk-UA"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4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семенами</a:t>
            </a:r>
            <a:r>
              <a:rPr kumimoji="0" lang="uk-UA"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4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пыльцой</a:t>
            </a:r>
            <a:r>
              <a:rPr kumimoji="0" lang="uk-UA"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4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гомозиготных</a:t>
            </a:r>
            <a:r>
              <a:rPr kumimoji="0" lang="uk-UA"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4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растений</a:t>
            </a:r>
            <a:r>
              <a:rPr kumimoji="0" lang="uk-UA"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с гладкими </a:t>
            </a:r>
            <a:r>
              <a:rPr kumimoji="0" lang="uk-UA" sz="4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семенами</a:t>
            </a:r>
            <a:r>
              <a:rPr kumimoji="0" lang="uk-UA"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uk-UA"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196752"/>
            <a:ext cx="8136904" cy="3170099"/>
          </a:xfrm>
          <a:prstGeom prst="rect">
            <a:avLst/>
          </a:prstGeom>
        </p:spPr>
        <p:txBody>
          <a:bodyPr wrap="square">
            <a:spAutoFit/>
          </a:bodyPr>
          <a:lstStyle/>
          <a:p>
            <a:r>
              <a:rPr lang="uk-UA" sz="4000" dirty="0" err="1" smtClean="0"/>
              <a:t>Гетерозиготную</a:t>
            </a:r>
            <a:r>
              <a:rPr lang="uk-UA" sz="4000" dirty="0" smtClean="0"/>
              <a:t> </a:t>
            </a:r>
            <a:r>
              <a:rPr lang="uk-UA" sz="4000" dirty="0" err="1" smtClean="0"/>
              <a:t>черную</a:t>
            </a:r>
            <a:r>
              <a:rPr lang="uk-UA" sz="4000" dirty="0" smtClean="0"/>
              <a:t> </a:t>
            </a:r>
            <a:r>
              <a:rPr lang="uk-UA" sz="4000" dirty="0" err="1" smtClean="0"/>
              <a:t>крольчиху</a:t>
            </a:r>
            <a:r>
              <a:rPr lang="uk-UA" sz="4000" dirty="0" smtClean="0"/>
              <a:t> </a:t>
            </a:r>
            <a:r>
              <a:rPr lang="uk-UA" sz="4000" dirty="0" err="1" smtClean="0"/>
              <a:t>скрестили</a:t>
            </a:r>
            <a:r>
              <a:rPr lang="uk-UA" sz="4000" dirty="0" smtClean="0"/>
              <a:t> с таким же кроликом. </a:t>
            </a:r>
            <a:r>
              <a:rPr lang="uk-UA" sz="4000" dirty="0" err="1" smtClean="0"/>
              <a:t>Определите</a:t>
            </a:r>
            <a:r>
              <a:rPr lang="uk-UA" sz="4000" dirty="0" smtClean="0"/>
              <a:t> формулу </a:t>
            </a:r>
            <a:r>
              <a:rPr lang="uk-UA" sz="4000" dirty="0" err="1" smtClean="0"/>
              <a:t>расщепления</a:t>
            </a:r>
            <a:r>
              <a:rPr lang="uk-UA" sz="4000" dirty="0" smtClean="0"/>
              <a:t> </a:t>
            </a:r>
            <a:r>
              <a:rPr lang="uk-UA" sz="4000" dirty="0" err="1" smtClean="0"/>
              <a:t>гибридного</a:t>
            </a:r>
            <a:r>
              <a:rPr lang="uk-UA" sz="4000" dirty="0" smtClean="0"/>
              <a:t> потомства по фенотипу и генотипу. </a:t>
            </a:r>
            <a:endParaRPr lang="uk-UA" sz="40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92696"/>
            <a:ext cx="8424936" cy="5262979"/>
          </a:xfrm>
          <a:prstGeom prst="rect">
            <a:avLst/>
          </a:prstGeom>
        </p:spPr>
        <p:txBody>
          <a:bodyPr wrap="square">
            <a:spAutoFit/>
          </a:bodyPr>
          <a:lstStyle/>
          <a:p>
            <a:r>
              <a:rPr lang="uk-UA" sz="2800" dirty="0" err="1" smtClean="0"/>
              <a:t>Аллель</a:t>
            </a:r>
            <a:r>
              <a:rPr lang="uk-UA" sz="2800" dirty="0" smtClean="0"/>
              <a:t> </a:t>
            </a:r>
            <a:r>
              <a:rPr lang="uk-UA" sz="2800" dirty="0" err="1" smtClean="0"/>
              <a:t>белой</a:t>
            </a:r>
            <a:r>
              <a:rPr lang="uk-UA" sz="2800" dirty="0" smtClean="0"/>
              <a:t> окраски </a:t>
            </a:r>
            <a:r>
              <a:rPr lang="uk-UA" sz="2800" dirty="0" err="1" smtClean="0"/>
              <a:t>плодов</a:t>
            </a:r>
            <a:r>
              <a:rPr lang="uk-UA" sz="2800" dirty="0" smtClean="0"/>
              <a:t> </a:t>
            </a:r>
            <a:r>
              <a:rPr lang="uk-UA" sz="2800" dirty="0" err="1" smtClean="0"/>
              <a:t>тыквы</a:t>
            </a:r>
            <a:r>
              <a:rPr lang="uk-UA" sz="2800" dirty="0" smtClean="0"/>
              <a:t> </a:t>
            </a:r>
            <a:r>
              <a:rPr lang="uk-UA" sz="2800" dirty="0" err="1" smtClean="0"/>
              <a:t>доминирует</a:t>
            </a:r>
            <a:r>
              <a:rPr lang="uk-UA" sz="2800" dirty="0" smtClean="0"/>
              <a:t> над  </a:t>
            </a:r>
            <a:r>
              <a:rPr lang="uk-UA" sz="2800" dirty="0" err="1" smtClean="0"/>
              <a:t>аллелем</a:t>
            </a:r>
            <a:r>
              <a:rPr lang="uk-UA" sz="2800" dirty="0" smtClean="0"/>
              <a:t> </a:t>
            </a:r>
            <a:r>
              <a:rPr lang="uk-UA" sz="2800" dirty="0" err="1" smtClean="0"/>
              <a:t>желтой</a:t>
            </a:r>
            <a:r>
              <a:rPr lang="uk-UA" sz="2800" dirty="0" smtClean="0"/>
              <a:t>. </a:t>
            </a:r>
          </a:p>
          <a:p>
            <a:r>
              <a:rPr lang="uk-UA" sz="2800" dirty="0" smtClean="0"/>
              <a:t/>
            </a:r>
            <a:br>
              <a:rPr lang="uk-UA" sz="2800" dirty="0" smtClean="0"/>
            </a:br>
            <a:r>
              <a:rPr lang="uk-UA" sz="2800" dirty="0" smtClean="0"/>
              <a:t>А. </a:t>
            </a:r>
            <a:r>
              <a:rPr lang="uk-UA" sz="2800" dirty="0" err="1" smtClean="0"/>
              <a:t>Родительские</a:t>
            </a:r>
            <a:r>
              <a:rPr lang="uk-UA" sz="2800" dirty="0" smtClean="0"/>
              <a:t> </a:t>
            </a:r>
            <a:r>
              <a:rPr lang="uk-UA" sz="2800" dirty="0" err="1" smtClean="0"/>
              <a:t>растения</a:t>
            </a:r>
            <a:r>
              <a:rPr lang="uk-UA" sz="2800" dirty="0" smtClean="0"/>
              <a:t> </a:t>
            </a:r>
            <a:r>
              <a:rPr lang="uk-UA" sz="2800" dirty="0" err="1" smtClean="0"/>
              <a:t>гомозиготные</a:t>
            </a:r>
            <a:r>
              <a:rPr lang="uk-UA" sz="2800" dirty="0" smtClean="0"/>
              <a:t>; одно </a:t>
            </a:r>
            <a:r>
              <a:rPr lang="uk-UA" sz="2800" dirty="0" err="1" smtClean="0"/>
              <a:t>из</a:t>
            </a:r>
            <a:r>
              <a:rPr lang="uk-UA" sz="2800" dirty="0" smtClean="0"/>
              <a:t> них </a:t>
            </a:r>
            <a:r>
              <a:rPr lang="uk-UA" sz="2800" dirty="0" err="1" smtClean="0"/>
              <a:t>имеет</a:t>
            </a:r>
            <a:r>
              <a:rPr lang="uk-UA" sz="2800" dirty="0" smtClean="0"/>
              <a:t> </a:t>
            </a:r>
            <a:r>
              <a:rPr lang="uk-UA" sz="2800" dirty="0" err="1" smtClean="0"/>
              <a:t>белые</a:t>
            </a:r>
            <a:r>
              <a:rPr lang="uk-UA" sz="2800" dirty="0" smtClean="0"/>
              <a:t> </a:t>
            </a:r>
            <a:r>
              <a:rPr lang="uk-UA" sz="2800" dirty="0" err="1" smtClean="0"/>
              <a:t>плоды</a:t>
            </a:r>
            <a:r>
              <a:rPr lang="uk-UA" sz="2800" dirty="0" smtClean="0"/>
              <a:t>, а </a:t>
            </a:r>
            <a:r>
              <a:rPr lang="uk-UA" sz="2800" dirty="0" err="1" smtClean="0"/>
              <a:t>другое</a:t>
            </a:r>
            <a:r>
              <a:rPr lang="uk-UA" sz="2800" dirty="0" smtClean="0"/>
              <a:t> </a:t>
            </a:r>
            <a:r>
              <a:rPr lang="uk-UA" sz="2800" dirty="0" err="1" smtClean="0"/>
              <a:t>желтые</a:t>
            </a:r>
            <a:r>
              <a:rPr lang="uk-UA" sz="2800" dirty="0" smtClean="0"/>
              <a:t>. </a:t>
            </a:r>
            <a:r>
              <a:rPr lang="uk-UA" sz="2800" dirty="0" err="1" smtClean="0"/>
              <a:t>Какие</a:t>
            </a:r>
            <a:r>
              <a:rPr lang="uk-UA" sz="2800" dirty="0" smtClean="0"/>
              <a:t> </a:t>
            </a:r>
            <a:r>
              <a:rPr lang="uk-UA" sz="2800" dirty="0" err="1" smtClean="0"/>
              <a:t>плоды</a:t>
            </a:r>
            <a:r>
              <a:rPr lang="uk-UA" sz="2800" dirty="0" smtClean="0"/>
              <a:t> </a:t>
            </a:r>
            <a:r>
              <a:rPr lang="uk-UA" sz="2800" dirty="0" err="1" smtClean="0"/>
              <a:t>будут</a:t>
            </a:r>
            <a:r>
              <a:rPr lang="uk-UA" sz="2800" dirty="0" smtClean="0"/>
              <a:t> у </a:t>
            </a:r>
            <a:r>
              <a:rPr lang="uk-UA" sz="2800" dirty="0" err="1" smtClean="0"/>
              <a:t>потомков</a:t>
            </a:r>
            <a:r>
              <a:rPr lang="uk-UA" sz="2800" dirty="0" smtClean="0"/>
              <a:t> от </a:t>
            </a:r>
            <a:r>
              <a:rPr lang="uk-UA" sz="2800" dirty="0" err="1" smtClean="0"/>
              <a:t>скрещивания</a:t>
            </a:r>
            <a:r>
              <a:rPr lang="uk-UA" sz="2800" dirty="0" smtClean="0"/>
              <a:t> </a:t>
            </a:r>
            <a:r>
              <a:rPr lang="uk-UA" sz="2800" dirty="0" err="1" smtClean="0"/>
              <a:t>гибридов</a:t>
            </a:r>
            <a:r>
              <a:rPr lang="uk-UA" sz="2800" dirty="0" smtClean="0"/>
              <a:t> </a:t>
            </a:r>
            <a:r>
              <a:rPr lang="uk-UA" sz="2800" dirty="0" err="1" smtClean="0"/>
              <a:t>первого</a:t>
            </a:r>
            <a:r>
              <a:rPr lang="uk-UA" sz="2800" dirty="0" smtClean="0"/>
              <a:t> </a:t>
            </a:r>
            <a:r>
              <a:rPr lang="uk-UA" sz="2800" dirty="0" err="1" smtClean="0"/>
              <a:t>поколения</a:t>
            </a:r>
            <a:r>
              <a:rPr lang="uk-UA" sz="2800" dirty="0" smtClean="0"/>
              <a:t> с </a:t>
            </a:r>
            <a:r>
              <a:rPr lang="uk-UA" sz="2800" dirty="0" err="1" smtClean="0"/>
              <a:t>его</a:t>
            </a:r>
            <a:r>
              <a:rPr lang="uk-UA" sz="2800" dirty="0" smtClean="0"/>
              <a:t> </a:t>
            </a:r>
            <a:r>
              <a:rPr lang="uk-UA" sz="2800" dirty="0" err="1" smtClean="0"/>
              <a:t>белым</a:t>
            </a:r>
            <a:r>
              <a:rPr lang="uk-UA" sz="2800" dirty="0" smtClean="0"/>
              <a:t> родителем? С </a:t>
            </a:r>
            <a:r>
              <a:rPr lang="uk-UA" sz="2800" dirty="0" err="1" smtClean="0"/>
              <a:t>его</a:t>
            </a:r>
            <a:r>
              <a:rPr lang="uk-UA" sz="2800" dirty="0" smtClean="0"/>
              <a:t> </a:t>
            </a:r>
            <a:r>
              <a:rPr lang="uk-UA" sz="2800" dirty="0" err="1" smtClean="0"/>
              <a:t>желтым</a:t>
            </a:r>
            <a:r>
              <a:rPr lang="uk-UA" sz="2800" dirty="0" smtClean="0"/>
              <a:t> родителем</a:t>
            </a:r>
            <a:r>
              <a:rPr lang="uk-UA" sz="2800" dirty="0" smtClean="0"/>
              <a:t>?</a:t>
            </a:r>
          </a:p>
          <a:p>
            <a:r>
              <a:rPr lang="uk-UA" sz="2800" dirty="0" smtClean="0"/>
              <a:t/>
            </a:r>
            <a:br>
              <a:rPr lang="uk-UA" sz="2800" dirty="0" smtClean="0"/>
            </a:br>
            <a:r>
              <a:rPr lang="uk-UA" sz="2800" dirty="0" smtClean="0"/>
              <a:t>Б. При </a:t>
            </a:r>
            <a:r>
              <a:rPr lang="uk-UA" sz="2800" dirty="0" err="1" smtClean="0"/>
              <a:t>скрещивании</a:t>
            </a:r>
            <a:r>
              <a:rPr lang="uk-UA" sz="2800" dirty="0" smtClean="0"/>
              <a:t> </a:t>
            </a:r>
            <a:r>
              <a:rPr lang="uk-UA" sz="2800" dirty="0" err="1" smtClean="0"/>
              <a:t>белой</a:t>
            </a:r>
            <a:r>
              <a:rPr lang="uk-UA" sz="2800" dirty="0" smtClean="0"/>
              <a:t> </a:t>
            </a:r>
            <a:r>
              <a:rPr lang="uk-UA" sz="2800" dirty="0" err="1" smtClean="0"/>
              <a:t>тыквы</a:t>
            </a:r>
            <a:r>
              <a:rPr lang="uk-UA" sz="2800" dirty="0" smtClean="0"/>
              <a:t> с </a:t>
            </a:r>
            <a:r>
              <a:rPr lang="uk-UA" sz="2800" dirty="0" err="1" smtClean="0"/>
              <a:t>желтой</a:t>
            </a:r>
            <a:r>
              <a:rPr lang="uk-UA" sz="2800" dirty="0" smtClean="0"/>
              <a:t> </a:t>
            </a:r>
            <a:r>
              <a:rPr lang="uk-UA" sz="2800" dirty="0" err="1" smtClean="0"/>
              <a:t>получено</a:t>
            </a:r>
            <a:r>
              <a:rPr lang="uk-UA" sz="2800" dirty="0" smtClean="0"/>
              <a:t> потомство, половина </a:t>
            </a:r>
            <a:r>
              <a:rPr lang="uk-UA" sz="2800" dirty="0" err="1" smtClean="0"/>
              <a:t>которого</a:t>
            </a:r>
            <a:r>
              <a:rPr lang="uk-UA" sz="2800" dirty="0" smtClean="0"/>
              <a:t> </a:t>
            </a:r>
            <a:r>
              <a:rPr lang="uk-UA" sz="2800" dirty="0" err="1" smtClean="0"/>
              <a:t>имеет</a:t>
            </a:r>
            <a:r>
              <a:rPr lang="uk-UA" sz="2800" dirty="0" smtClean="0"/>
              <a:t> </a:t>
            </a:r>
            <a:r>
              <a:rPr lang="uk-UA" sz="2800" dirty="0" err="1" smtClean="0"/>
              <a:t>белые</a:t>
            </a:r>
            <a:r>
              <a:rPr lang="uk-UA" sz="2800" dirty="0" smtClean="0"/>
              <a:t> </a:t>
            </a:r>
            <a:r>
              <a:rPr lang="uk-UA" sz="2800" dirty="0" err="1" smtClean="0"/>
              <a:t>плоды</a:t>
            </a:r>
            <a:r>
              <a:rPr lang="uk-UA" sz="2800" dirty="0" smtClean="0"/>
              <a:t>, а половина – </a:t>
            </a:r>
            <a:r>
              <a:rPr lang="uk-UA" sz="2800" dirty="0" err="1" smtClean="0"/>
              <a:t>желтые</a:t>
            </a:r>
            <a:r>
              <a:rPr lang="uk-UA" sz="2800" dirty="0" smtClean="0"/>
              <a:t>. </a:t>
            </a:r>
            <a:r>
              <a:rPr lang="uk-UA" sz="2800" dirty="0" err="1" smtClean="0"/>
              <a:t>Каковы</a:t>
            </a:r>
            <a:r>
              <a:rPr lang="uk-UA" sz="2800" dirty="0" smtClean="0"/>
              <a:t> </a:t>
            </a:r>
            <a:r>
              <a:rPr lang="uk-UA" sz="2800" dirty="0" err="1" smtClean="0"/>
              <a:t>генотипы</a:t>
            </a:r>
            <a:r>
              <a:rPr lang="uk-UA" sz="2800" dirty="0" smtClean="0"/>
              <a:t> </a:t>
            </a:r>
            <a:r>
              <a:rPr lang="uk-UA" sz="2800" dirty="0" err="1" smtClean="0"/>
              <a:t>родителей</a:t>
            </a:r>
            <a:r>
              <a:rPr lang="uk-UA" sz="2800" dirty="0" smtClean="0"/>
              <a:t>? </a:t>
            </a:r>
            <a:endParaRPr lang="uk-UA" sz="28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467544" y="1556792"/>
            <a:ext cx="7884368"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43100" algn="l"/>
                <a:tab pos="4352925" algn="l"/>
              </a:tabLst>
            </a:pPr>
            <a:r>
              <a:rPr kumimoji="0" lang="ru-RU" sz="4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При скрещивании двух белых тыкв в первом поколении 3 / 4 растений были белыми, а 1 / 4 – желтыми. Каковы генотипы родителей, если аллель белой окраски доминирует над </a:t>
            </a:r>
            <a:r>
              <a:rPr kumimoji="0" lang="ru-RU" sz="40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аллелем</a:t>
            </a:r>
            <a:r>
              <a:rPr kumimoji="0" lang="ru-RU" sz="4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желтой?</a:t>
            </a:r>
            <a:endParaRPr kumimoji="0" lang="ru-RU"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324544" y="116632"/>
            <a:ext cx="8639944"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943100" algn="l"/>
                <a:tab pos="4352925" algn="l"/>
              </a:tabLst>
            </a:pPr>
            <a:r>
              <a:rPr kumimoji="0" lang="ru-RU" sz="2600" b="0" i="0" u="none" strike="noStrike" cap="none" normalizeH="0" baseline="0" dirty="0" smtClean="0">
                <a:ln>
                  <a:noFill/>
                </a:ln>
                <a:solidFill>
                  <a:schemeClr val="tx1"/>
                </a:solidFill>
                <a:effectLst/>
                <a:ea typeface="Calibri" pitchFamily="34" charset="0"/>
                <a:cs typeface="Times New Roman" pitchFamily="18" charset="0"/>
              </a:rPr>
              <a:t>У морковки оранжевая окраска корнеплода доминирует над желтой. Гомозиготное растение с оранжевым корнеплодом скрестили с растением, имеющим желтый корнеплод. В первом поколении получили 15 растений. </a:t>
            </a:r>
          </a:p>
          <a:p>
            <a:pPr marL="0" marR="0" lvl="0" indent="0" algn="l" defTabSz="914400" rtl="0" eaLnBrk="1" fontAlgn="base" latinLnBrk="0" hangingPunct="1">
              <a:lnSpc>
                <a:spcPct val="100000"/>
              </a:lnSpc>
              <a:spcBef>
                <a:spcPct val="0"/>
              </a:spcBef>
              <a:spcAft>
                <a:spcPct val="0"/>
              </a:spcAft>
              <a:buClrTx/>
              <a:buSzTx/>
              <a:buFontTx/>
              <a:buNone/>
              <a:tabLst>
                <a:tab pos="1943100" algn="l"/>
                <a:tab pos="4352925" algn="l"/>
              </a:tabLst>
            </a:pPr>
            <a:r>
              <a:rPr kumimoji="0" lang="ru-RU" sz="2600" b="0" i="0" u="none" strike="noStrike" cap="none" normalizeH="0" baseline="0" dirty="0" smtClean="0">
                <a:ln>
                  <a:noFill/>
                </a:ln>
                <a:solidFill>
                  <a:schemeClr val="tx1"/>
                </a:solidFill>
                <a:effectLst/>
                <a:ea typeface="Calibri" pitchFamily="34" charset="0"/>
                <a:cs typeface="Times New Roman" pitchFamily="18" charset="0"/>
              </a:rPr>
              <a:t>Их </a:t>
            </a:r>
            <a:r>
              <a:rPr kumimoji="0" lang="ru-RU" sz="2600" b="0" i="0" u="none" strike="noStrike" cap="none" normalizeH="0" baseline="0" dirty="0" err="1" smtClean="0">
                <a:ln>
                  <a:noFill/>
                </a:ln>
                <a:solidFill>
                  <a:schemeClr val="tx1"/>
                </a:solidFill>
                <a:effectLst/>
                <a:ea typeface="Calibri" pitchFamily="34" charset="0"/>
                <a:cs typeface="Times New Roman" pitchFamily="18" charset="0"/>
              </a:rPr>
              <a:t>самоопылили</a:t>
            </a:r>
            <a:r>
              <a:rPr kumimoji="0" lang="ru-RU" sz="2600" b="0" i="0" u="none" strike="noStrike" cap="none" normalizeH="0" baseline="0" dirty="0" smtClean="0">
                <a:ln>
                  <a:noFill/>
                </a:ln>
                <a:solidFill>
                  <a:schemeClr val="tx1"/>
                </a:solidFill>
                <a:effectLst/>
                <a:ea typeface="Calibri" pitchFamily="34" charset="0"/>
                <a:cs typeface="Times New Roman" pitchFamily="18" charset="0"/>
              </a:rPr>
              <a:t> и во втором поколении получили 120 растений.</a:t>
            </a:r>
            <a:endParaRPr kumimoji="0" lang="uk-UA" sz="2600" b="0" i="0" u="none" strike="noStrike" cap="none" normalizeH="0" baseline="0" dirty="0" smtClean="0">
              <a:ln>
                <a:noFill/>
              </a:ln>
              <a:solidFill>
                <a:schemeClr val="tx1"/>
              </a:solidFill>
              <a:effectLst/>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tab pos="1943100" algn="l"/>
                <a:tab pos="4352925" algn="l"/>
              </a:tabLst>
            </a:pPr>
            <a:r>
              <a:rPr kumimoji="0" lang="ru-RU" sz="2600" b="0" i="0" u="none" strike="noStrike" cap="none" normalizeH="0" baseline="0" dirty="0" smtClean="0">
                <a:ln>
                  <a:noFill/>
                </a:ln>
                <a:solidFill>
                  <a:schemeClr val="tx1"/>
                </a:solidFill>
                <a:effectLst/>
                <a:ea typeface="Calibri" pitchFamily="34" charset="0"/>
                <a:cs typeface="Times New Roman" pitchFamily="18" charset="0"/>
              </a:rPr>
              <a:t>Сколько различных типов гамет может образовать родительское растение с оранжевым корнеплодом?</a:t>
            </a:r>
            <a:endParaRPr kumimoji="0" lang="uk-UA" sz="2600" b="0" i="0" u="none" strike="noStrike" cap="none" normalizeH="0" baseline="0" dirty="0" smtClean="0">
              <a:ln>
                <a:noFill/>
              </a:ln>
              <a:solidFill>
                <a:schemeClr val="tx1"/>
              </a:solidFill>
              <a:effectLst/>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tab pos="1943100" algn="l"/>
                <a:tab pos="4352925" algn="l"/>
              </a:tabLst>
            </a:pPr>
            <a:r>
              <a:rPr kumimoji="0" lang="ru-RU" sz="2600" b="0" i="0" u="none" strike="noStrike" cap="none" normalizeH="0" baseline="0" dirty="0" smtClean="0">
                <a:ln>
                  <a:noFill/>
                </a:ln>
                <a:solidFill>
                  <a:schemeClr val="tx1"/>
                </a:solidFill>
                <a:effectLst/>
                <a:ea typeface="Calibri" pitchFamily="34" charset="0"/>
                <a:cs typeface="Times New Roman" pitchFamily="18" charset="0"/>
              </a:rPr>
              <a:t>Сколько растений с желтым корнеплодом вырастет во втором поколении?</a:t>
            </a:r>
            <a:endParaRPr lang="uk-UA" sz="2600" dirty="0" smtClean="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tab pos="1943100" algn="l"/>
                <a:tab pos="4352925" algn="l"/>
              </a:tabLst>
            </a:pPr>
            <a:r>
              <a:rPr kumimoji="0" lang="ru-RU" sz="2600" b="0" i="0" u="none" strike="noStrike" cap="none" normalizeH="0" baseline="0" dirty="0" smtClean="0">
                <a:ln>
                  <a:noFill/>
                </a:ln>
                <a:solidFill>
                  <a:schemeClr val="tx1"/>
                </a:solidFill>
                <a:effectLst/>
                <a:ea typeface="Calibri" pitchFamily="34" charset="0"/>
                <a:cs typeface="Times New Roman" pitchFamily="18" charset="0"/>
              </a:rPr>
              <a:t>Сколько во втором поколении будет гетерозиготных растений?</a:t>
            </a:r>
            <a:endParaRPr lang="uk-UA" sz="2600" dirty="0" smtClean="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tab pos="1943100" algn="l"/>
                <a:tab pos="4352925" algn="l"/>
              </a:tabLst>
            </a:pPr>
            <a:r>
              <a:rPr kumimoji="0" lang="ru-RU" sz="2600" b="0" i="0" u="none" strike="noStrike" cap="none" normalizeH="0" baseline="0" dirty="0" smtClean="0">
                <a:ln>
                  <a:noFill/>
                </a:ln>
                <a:solidFill>
                  <a:schemeClr val="tx1"/>
                </a:solidFill>
                <a:effectLst/>
                <a:ea typeface="Calibri" pitchFamily="34" charset="0"/>
                <a:cs typeface="Times New Roman" pitchFamily="18" charset="0"/>
              </a:rPr>
              <a:t>Сколько доминантных гомозиготных растений будет во втором поколении?</a:t>
            </a:r>
            <a:endParaRPr lang="uk-UA" sz="2600" dirty="0" smtClean="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tab pos="1943100" algn="l"/>
                <a:tab pos="4352925" algn="l"/>
              </a:tabLst>
            </a:pPr>
            <a:r>
              <a:rPr kumimoji="0" lang="ru-RU" sz="2600" b="0" i="0" u="none" strike="noStrike" cap="none" normalizeH="0" baseline="0" dirty="0" smtClean="0">
                <a:ln>
                  <a:noFill/>
                </a:ln>
                <a:solidFill>
                  <a:schemeClr val="tx1"/>
                </a:solidFill>
                <a:effectLst/>
                <a:ea typeface="Calibri" pitchFamily="34" charset="0"/>
                <a:cs typeface="Times New Roman" pitchFamily="18" charset="0"/>
              </a:rPr>
              <a:t>Сколько растений из второго поколения будет с оранжевым корнеплодом?</a:t>
            </a:r>
            <a:endParaRPr kumimoji="0" lang="uk-UA" sz="26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6024" y="-185346"/>
            <a:ext cx="8820472"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endParaRPr kumimoji="0" lang="uk-UA" sz="18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uk-UA" sz="3200" b="0" i="0" u="none" strike="noStrike" cap="none" normalizeH="0" baseline="0" dirty="0" smtClean="0">
              <a:ln>
                <a:noFill/>
              </a:ln>
              <a:solidFill>
                <a:schemeClr val="tx1"/>
              </a:solidFill>
              <a:effectLst/>
              <a:cs typeface="Arial" charset="0"/>
            </a:endParaRPr>
          </a:p>
          <a:p>
            <a:pPr marL="0" marR="0" lvl="0" indent="0" algn="l" defTabSz="914400" rtl="0" eaLnBrk="1" fontAlgn="base" latinLnBrk="0" hangingPunct="1">
              <a:lnSpc>
                <a:spcPct val="100000"/>
              </a:lnSpc>
              <a:spcBef>
                <a:spcPct val="0"/>
              </a:spcBef>
              <a:spcAft>
                <a:spcPct val="0"/>
              </a:spcAft>
              <a:buClrTx/>
              <a:buSzTx/>
              <a:tabLst/>
            </a:pPr>
            <a:r>
              <a:rPr kumimoji="0" lang="uk-UA" sz="3200" b="0" i="0" u="none" strike="noStrike" cap="none" normalizeH="0" baseline="0" dirty="0" err="1" smtClean="0">
                <a:ln>
                  <a:noFill/>
                </a:ln>
                <a:solidFill>
                  <a:schemeClr val="tx1"/>
                </a:solidFill>
                <a:effectLst/>
                <a:cs typeface="Arial" charset="0"/>
              </a:rPr>
              <a:t>Резус-положительная</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женщина</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мать</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которой</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была</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резус-отрицательной</a:t>
            </a:r>
            <a:r>
              <a:rPr kumimoji="0" lang="uk-UA" sz="3200" b="0" i="0" u="none" strike="noStrike" cap="none" normalizeH="0" baseline="0" dirty="0" smtClean="0">
                <a:ln>
                  <a:noFill/>
                </a:ln>
                <a:solidFill>
                  <a:schemeClr val="tx1"/>
                </a:solidFill>
                <a:effectLst/>
                <a:cs typeface="Arial" charset="0"/>
              </a:rPr>
              <a:t>, а </a:t>
            </a:r>
            <a:r>
              <a:rPr kumimoji="0" lang="uk-UA" sz="3200" b="0" i="0" u="none" strike="noStrike" cap="none" normalizeH="0" baseline="0" dirty="0" err="1" smtClean="0">
                <a:ln>
                  <a:noFill/>
                </a:ln>
                <a:solidFill>
                  <a:schemeClr val="tx1"/>
                </a:solidFill>
                <a:effectLst/>
                <a:cs typeface="Arial" charset="0"/>
              </a:rPr>
              <a:t>отец</a:t>
            </a:r>
            <a:r>
              <a:rPr kumimoji="0" lang="uk-UA" sz="3200" b="0" i="0" u="none" strike="noStrike" cap="none" normalizeH="0" baseline="0" dirty="0" smtClean="0">
                <a:ln>
                  <a:noFill/>
                </a:ln>
                <a:solidFill>
                  <a:schemeClr val="tx1"/>
                </a:solidFill>
                <a:effectLst/>
                <a:cs typeface="Arial" charset="0"/>
              </a:rPr>
              <a:t> — </a:t>
            </a:r>
            <a:r>
              <a:rPr kumimoji="0" lang="uk-UA" sz="3200" b="0" i="0" u="none" strike="noStrike" cap="none" normalizeH="0" baseline="0" dirty="0" err="1" smtClean="0">
                <a:ln>
                  <a:noFill/>
                </a:ln>
                <a:solidFill>
                  <a:schemeClr val="tx1"/>
                </a:solidFill>
                <a:effectLst/>
                <a:cs typeface="Arial" charset="0"/>
              </a:rPr>
              <a:t>резус-положительным</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вышла</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замуж</a:t>
            </a:r>
            <a:r>
              <a:rPr kumimoji="0" lang="uk-UA" sz="3200" b="0" i="0" u="none" strike="noStrike" cap="none" normalizeH="0" baseline="0" dirty="0" smtClean="0">
                <a:ln>
                  <a:noFill/>
                </a:ln>
                <a:solidFill>
                  <a:schemeClr val="tx1"/>
                </a:solidFill>
                <a:effectLst/>
                <a:cs typeface="Arial" charset="0"/>
              </a:rPr>
              <a:t> за </a:t>
            </a:r>
            <a:r>
              <a:rPr kumimoji="0" lang="uk-UA" sz="3200" b="0" i="0" u="none" strike="noStrike" cap="none" normalizeH="0" baseline="0" dirty="0" err="1" smtClean="0">
                <a:ln>
                  <a:noFill/>
                </a:ln>
                <a:solidFill>
                  <a:schemeClr val="tx1"/>
                </a:solidFill>
                <a:effectLst/>
                <a:cs typeface="Arial" charset="0"/>
              </a:rPr>
              <a:t>резус-положительного</a:t>
            </a:r>
            <a:r>
              <a:rPr kumimoji="0" lang="uk-UA" sz="3200" b="0" i="0" u="none" strike="noStrike" cap="none" normalizeH="0" baseline="0" dirty="0" smtClean="0">
                <a:ln>
                  <a:noFill/>
                </a:ln>
                <a:solidFill>
                  <a:schemeClr val="tx1"/>
                </a:solidFill>
                <a:effectLst/>
                <a:cs typeface="Arial" charset="0"/>
              </a:rPr>
              <a:t> мужчину, </a:t>
            </a:r>
            <a:r>
              <a:rPr kumimoji="0" lang="uk-UA" sz="3200" b="0" i="0" u="none" strike="noStrike" cap="none" normalizeH="0" baseline="0" dirty="0" err="1" smtClean="0">
                <a:ln>
                  <a:noFill/>
                </a:ln>
                <a:solidFill>
                  <a:schemeClr val="tx1"/>
                </a:solidFill>
                <a:effectLst/>
                <a:cs typeface="Arial" charset="0"/>
              </a:rPr>
              <a:t>родители</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которого</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были</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резус-положительными</a:t>
            </a:r>
            <a:r>
              <a:rPr kumimoji="0" lang="uk-UA" sz="3200" b="0" i="0" u="none" strike="noStrike" cap="none" normalizeH="0" baseline="0" dirty="0" smtClean="0">
                <a:ln>
                  <a:noFill/>
                </a:ln>
                <a:solidFill>
                  <a:schemeClr val="tx1"/>
                </a:solidFill>
                <a:effectLst/>
                <a:cs typeface="Arial" charset="0"/>
              </a:rPr>
              <a:t> людьми. От </a:t>
            </a:r>
            <a:r>
              <a:rPr kumimoji="0" lang="uk-UA" sz="3200" b="0" i="0" u="none" strike="noStrike" cap="none" normalizeH="0" baseline="0" dirty="0" err="1" smtClean="0">
                <a:ln>
                  <a:noFill/>
                </a:ln>
                <a:solidFill>
                  <a:schemeClr val="tx1"/>
                </a:solidFill>
                <a:effectLst/>
                <a:cs typeface="Arial" charset="0"/>
              </a:rPr>
              <a:t>данного</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брака</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появился</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резус-отрицательный</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ребенок</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Какова</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была</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вероятность</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рождения</a:t>
            </a:r>
            <a:r>
              <a:rPr kumimoji="0" lang="uk-UA" sz="3200" b="0" i="0" u="none" strike="noStrike" cap="none" normalizeH="0" baseline="0" dirty="0" smtClean="0">
                <a:ln>
                  <a:noFill/>
                </a:ln>
                <a:solidFill>
                  <a:schemeClr val="tx1"/>
                </a:solidFill>
                <a:effectLst/>
                <a:cs typeface="Arial" charset="0"/>
              </a:rPr>
              <a:t> такого </a:t>
            </a:r>
            <a:r>
              <a:rPr kumimoji="0" lang="uk-UA" sz="3200" b="0" i="0" u="none" strike="noStrike" cap="none" normalizeH="0" baseline="0" dirty="0" err="1" smtClean="0">
                <a:ln>
                  <a:noFill/>
                </a:ln>
                <a:solidFill>
                  <a:schemeClr val="tx1"/>
                </a:solidFill>
                <a:effectLst/>
                <a:cs typeface="Arial" charset="0"/>
              </a:rPr>
              <a:t>ребенка</a:t>
            </a:r>
            <a:r>
              <a:rPr kumimoji="0" lang="uk-UA" sz="3200" b="0" i="0" u="none" strike="noStrike" cap="none" normalizeH="0" baseline="0" dirty="0" smtClean="0">
                <a:ln>
                  <a:noFill/>
                </a:ln>
                <a:solidFill>
                  <a:schemeClr val="tx1"/>
                </a:solidFill>
                <a:effectLst/>
                <a:cs typeface="Arial" charset="0"/>
              </a:rPr>
              <a:t> в </a:t>
            </a:r>
            <a:r>
              <a:rPr kumimoji="0" lang="uk-UA" sz="3200" b="0" i="0" u="none" strike="noStrike" cap="none" normalizeH="0" baseline="0" dirty="0" err="1" smtClean="0">
                <a:ln>
                  <a:noFill/>
                </a:ln>
                <a:solidFill>
                  <a:schemeClr val="tx1"/>
                </a:solidFill>
                <a:effectLst/>
                <a:cs typeface="Arial" charset="0"/>
              </a:rPr>
              <a:t>этой</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семье</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если</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известно</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что</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аллель</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резус-положительности</a:t>
            </a:r>
            <a:r>
              <a:rPr kumimoji="0" lang="uk-UA" sz="3200" b="0" i="0" u="none" strike="noStrike" cap="none" normalizeH="0" baseline="0" dirty="0" smtClean="0">
                <a:ln>
                  <a:noFill/>
                </a:ln>
                <a:solidFill>
                  <a:schemeClr val="tx1"/>
                </a:solidFill>
                <a:effectLst/>
                <a:cs typeface="Arial" charset="0"/>
              </a:rPr>
              <a:t> — </a:t>
            </a:r>
            <a:r>
              <a:rPr kumimoji="0" lang="uk-UA" sz="3200" b="0" i="0" u="none" strike="noStrike" cap="none" normalizeH="0" baseline="0" dirty="0" err="1" smtClean="0">
                <a:ln>
                  <a:noFill/>
                </a:ln>
                <a:solidFill>
                  <a:schemeClr val="tx1"/>
                </a:solidFill>
                <a:effectLst/>
                <a:cs typeface="Arial" charset="0"/>
              </a:rPr>
              <a:t>доминантный</a:t>
            </a:r>
            <a:r>
              <a:rPr kumimoji="0" lang="uk-UA" sz="3200" b="0" i="0" u="none" strike="noStrike" cap="none" normalizeH="0" baseline="0" dirty="0" smtClean="0">
                <a:ln>
                  <a:noFill/>
                </a:ln>
                <a:solidFill>
                  <a:schemeClr val="tx1"/>
                </a:solidFill>
                <a:effectLst/>
                <a:cs typeface="Arial" charset="0"/>
              </a:rPr>
              <a:t>, а </a:t>
            </a:r>
            <a:r>
              <a:rPr kumimoji="0" lang="uk-UA" sz="3200" b="0" i="0" u="none" strike="noStrike" cap="none" normalizeH="0" baseline="0" dirty="0" err="1" smtClean="0">
                <a:ln>
                  <a:noFill/>
                </a:ln>
                <a:solidFill>
                  <a:schemeClr val="tx1"/>
                </a:solidFill>
                <a:effectLst/>
                <a:cs typeface="Arial" charset="0"/>
              </a:rPr>
              <a:t>аллелль</a:t>
            </a:r>
            <a:r>
              <a:rPr kumimoji="0" lang="uk-UA" sz="3200" b="0" i="0" u="none" strike="noStrike" cap="none" normalizeH="0" baseline="0" dirty="0" smtClean="0">
                <a:ln>
                  <a:noFill/>
                </a:ln>
                <a:solidFill>
                  <a:schemeClr val="tx1"/>
                </a:solidFill>
                <a:effectLst/>
                <a:cs typeface="Arial" charset="0"/>
              </a:rPr>
              <a:t> </a:t>
            </a:r>
            <a:r>
              <a:rPr kumimoji="0" lang="uk-UA" sz="3200" b="0" i="0" u="none" strike="noStrike" cap="none" normalizeH="0" baseline="0" dirty="0" err="1" smtClean="0">
                <a:ln>
                  <a:noFill/>
                </a:ln>
                <a:solidFill>
                  <a:schemeClr val="tx1"/>
                </a:solidFill>
                <a:effectLst/>
                <a:cs typeface="Arial" charset="0"/>
              </a:rPr>
              <a:t>резус-отрицательности</a:t>
            </a:r>
            <a:r>
              <a:rPr kumimoji="0" lang="uk-UA" sz="3200" b="0" i="0" u="none" strike="noStrike" cap="none" normalizeH="0" baseline="0" dirty="0" smtClean="0">
                <a:ln>
                  <a:noFill/>
                </a:ln>
                <a:solidFill>
                  <a:schemeClr val="tx1"/>
                </a:solidFill>
                <a:effectLst/>
                <a:cs typeface="Arial" charset="0"/>
              </a:rPr>
              <a:t> — </a:t>
            </a:r>
            <a:r>
              <a:rPr kumimoji="0" lang="uk-UA" sz="3200" b="0" i="0" u="none" strike="noStrike" cap="none" normalizeH="0" baseline="0" dirty="0" err="1" smtClean="0">
                <a:ln>
                  <a:noFill/>
                </a:ln>
                <a:solidFill>
                  <a:schemeClr val="tx1"/>
                </a:solidFill>
                <a:effectLst/>
                <a:cs typeface="Arial" charset="0"/>
              </a:rPr>
              <a:t>рецессивный</a:t>
            </a:r>
            <a:r>
              <a:rPr kumimoji="0" lang="uk-UA" sz="3200" b="0" i="0" u="none" strike="noStrike" cap="none" normalizeH="0" baseline="0" dirty="0" smtClean="0">
                <a:ln>
                  <a:noFill/>
                </a:ln>
                <a:solidFill>
                  <a:schemeClr val="tx1"/>
                </a:solidFill>
                <a:effectLst/>
                <a:cs typeface="Arial"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descr="http://www.studydroid.com/imageCards/03/t4/card-4100399-back.jpg"/>
          <p:cNvPicPr>
            <a:picLocks noChangeAspect="1" noChangeArrowheads="1"/>
          </p:cNvPicPr>
          <p:nvPr/>
        </p:nvPicPr>
        <p:blipFill>
          <a:blip r:embed="rId2" cstate="print"/>
          <a:srcRect/>
          <a:stretch>
            <a:fillRect/>
          </a:stretch>
        </p:blipFill>
        <p:spPr bwMode="auto">
          <a:xfrm>
            <a:off x="1187624" y="476672"/>
            <a:ext cx="7092280" cy="5992980"/>
          </a:xfrm>
          <a:prstGeom prst="rect">
            <a:avLst/>
          </a:prstGeom>
          <a:noFill/>
        </p:spPr>
      </p:pic>
      <p:sp>
        <p:nvSpPr>
          <p:cNvPr id="5" name="TextBox 4"/>
          <p:cNvSpPr txBox="1"/>
          <p:nvPr/>
        </p:nvSpPr>
        <p:spPr>
          <a:xfrm>
            <a:off x="755576" y="548680"/>
            <a:ext cx="4533164" cy="646331"/>
          </a:xfrm>
          <a:prstGeom prst="rect">
            <a:avLst/>
          </a:prstGeom>
          <a:noFill/>
        </p:spPr>
        <p:txBody>
          <a:bodyPr wrap="none" rtlCol="0">
            <a:spAutoFit/>
          </a:bodyPr>
          <a:lstStyle/>
          <a:p>
            <a:r>
              <a:rPr lang="ru-RU" sz="3600" b="1" dirty="0" smtClean="0"/>
              <a:t>Строение нуклеотида</a:t>
            </a:r>
            <a:endParaRPr lang="uk-UA" sz="3600" b="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340768"/>
            <a:ext cx="8496944" cy="3539430"/>
          </a:xfrm>
          <a:prstGeom prst="rect">
            <a:avLst/>
          </a:prstGeom>
        </p:spPr>
        <p:txBody>
          <a:bodyPr wrap="square">
            <a:spAutoFit/>
          </a:bodyPr>
          <a:lstStyle/>
          <a:p>
            <a:r>
              <a:rPr lang="uk-UA" sz="3200" dirty="0" err="1" smtClean="0"/>
              <a:t>Голубоглазый</a:t>
            </a:r>
            <a:r>
              <a:rPr lang="uk-UA" sz="3200" dirty="0" smtClean="0"/>
              <a:t> мужчина, </a:t>
            </a:r>
            <a:r>
              <a:rPr lang="uk-UA" sz="3200" dirty="0" err="1" smtClean="0"/>
              <a:t>оба</a:t>
            </a:r>
            <a:r>
              <a:rPr lang="uk-UA" sz="3200" dirty="0" smtClean="0"/>
              <a:t> родителя </a:t>
            </a:r>
            <a:r>
              <a:rPr lang="uk-UA" sz="3200" dirty="0" err="1" smtClean="0"/>
              <a:t>которого</a:t>
            </a:r>
            <a:r>
              <a:rPr lang="uk-UA" sz="3200" dirty="0" smtClean="0"/>
              <a:t> </a:t>
            </a:r>
            <a:r>
              <a:rPr lang="uk-UA" sz="3200" dirty="0" err="1" smtClean="0"/>
              <a:t>имели</a:t>
            </a:r>
            <a:r>
              <a:rPr lang="uk-UA" sz="3200" dirty="0" smtClean="0"/>
              <a:t> </a:t>
            </a:r>
            <a:r>
              <a:rPr lang="uk-UA" sz="3200" dirty="0" err="1" smtClean="0"/>
              <a:t>карие</a:t>
            </a:r>
            <a:r>
              <a:rPr lang="uk-UA" sz="3200" dirty="0" smtClean="0"/>
              <a:t> </a:t>
            </a:r>
            <a:r>
              <a:rPr lang="uk-UA" sz="3200" dirty="0" err="1" smtClean="0"/>
              <a:t>глаза</a:t>
            </a:r>
            <a:r>
              <a:rPr lang="uk-UA" sz="3200" dirty="0" smtClean="0"/>
              <a:t>, </a:t>
            </a:r>
            <a:r>
              <a:rPr lang="uk-UA" sz="3200" dirty="0" err="1" smtClean="0"/>
              <a:t>женится</a:t>
            </a:r>
            <a:r>
              <a:rPr lang="uk-UA" sz="3200" dirty="0" smtClean="0"/>
              <a:t> на </a:t>
            </a:r>
            <a:r>
              <a:rPr lang="uk-UA" sz="3200" dirty="0" err="1" smtClean="0"/>
              <a:t>кареглазой</a:t>
            </a:r>
            <a:r>
              <a:rPr lang="uk-UA" sz="3200" dirty="0" smtClean="0"/>
              <a:t> </a:t>
            </a:r>
            <a:r>
              <a:rPr lang="uk-UA" sz="3200" dirty="0" err="1" smtClean="0"/>
              <a:t>женщине</a:t>
            </a:r>
            <a:r>
              <a:rPr lang="uk-UA" sz="3200" dirty="0" smtClean="0"/>
              <a:t>, у </a:t>
            </a:r>
            <a:r>
              <a:rPr lang="uk-UA" sz="3200" dirty="0" err="1" smtClean="0"/>
              <a:t>отца</a:t>
            </a:r>
            <a:r>
              <a:rPr lang="uk-UA" sz="3200" dirty="0" smtClean="0"/>
              <a:t> </a:t>
            </a:r>
            <a:r>
              <a:rPr lang="uk-UA" sz="3200" dirty="0" err="1" smtClean="0"/>
              <a:t>которой</a:t>
            </a:r>
            <a:r>
              <a:rPr lang="uk-UA" sz="3200" dirty="0" smtClean="0"/>
              <a:t> </a:t>
            </a:r>
            <a:r>
              <a:rPr lang="uk-UA" sz="3200" dirty="0" err="1" smtClean="0"/>
              <a:t>глаза</a:t>
            </a:r>
            <a:r>
              <a:rPr lang="uk-UA" sz="3200" dirty="0" smtClean="0"/>
              <a:t> </a:t>
            </a:r>
            <a:r>
              <a:rPr lang="uk-UA" sz="3200" dirty="0" err="1" smtClean="0"/>
              <a:t>карие</a:t>
            </a:r>
            <a:r>
              <a:rPr lang="uk-UA" sz="3200" dirty="0" smtClean="0"/>
              <a:t>, а у матери – </a:t>
            </a:r>
            <a:r>
              <a:rPr lang="uk-UA" sz="3200" dirty="0" err="1" smtClean="0"/>
              <a:t>голубые</a:t>
            </a:r>
            <a:r>
              <a:rPr lang="uk-UA" sz="3200" dirty="0" smtClean="0"/>
              <a:t>. От </a:t>
            </a:r>
            <a:r>
              <a:rPr lang="uk-UA" sz="3200" dirty="0" err="1" smtClean="0"/>
              <a:t>этого</a:t>
            </a:r>
            <a:r>
              <a:rPr lang="uk-UA" sz="3200" dirty="0" smtClean="0"/>
              <a:t> </a:t>
            </a:r>
            <a:r>
              <a:rPr lang="uk-UA" sz="3200" dirty="0" err="1" smtClean="0"/>
              <a:t>брака</a:t>
            </a:r>
            <a:r>
              <a:rPr lang="uk-UA" sz="3200" dirty="0" smtClean="0"/>
              <a:t> </a:t>
            </a:r>
            <a:r>
              <a:rPr lang="uk-UA" sz="3200" dirty="0" err="1" smtClean="0"/>
              <a:t>родился</a:t>
            </a:r>
            <a:r>
              <a:rPr lang="uk-UA" sz="3200" dirty="0" smtClean="0"/>
              <a:t> один </a:t>
            </a:r>
            <a:r>
              <a:rPr lang="uk-UA" sz="3200" dirty="0" err="1" smtClean="0"/>
              <a:t>голубоглазый</a:t>
            </a:r>
            <a:r>
              <a:rPr lang="uk-UA" sz="3200" dirty="0" smtClean="0"/>
              <a:t> </a:t>
            </a:r>
            <a:r>
              <a:rPr lang="uk-UA" sz="3200" dirty="0" err="1" smtClean="0"/>
              <a:t>сын</a:t>
            </a:r>
            <a:r>
              <a:rPr lang="uk-UA" sz="3200" dirty="0" smtClean="0"/>
              <a:t>. </a:t>
            </a:r>
            <a:r>
              <a:rPr lang="uk-UA" sz="3200" dirty="0" err="1" smtClean="0"/>
              <a:t>Определите</a:t>
            </a:r>
            <a:r>
              <a:rPr lang="uk-UA" sz="3200" dirty="0" smtClean="0"/>
              <a:t> </a:t>
            </a:r>
            <a:r>
              <a:rPr lang="uk-UA" sz="3200" dirty="0" err="1" smtClean="0"/>
              <a:t>генотипы</a:t>
            </a:r>
            <a:r>
              <a:rPr lang="uk-UA" sz="3200" dirty="0" smtClean="0"/>
              <a:t> </a:t>
            </a:r>
            <a:r>
              <a:rPr lang="uk-UA" sz="3200" dirty="0" err="1" smtClean="0"/>
              <a:t>каждого</a:t>
            </a:r>
            <a:r>
              <a:rPr lang="uk-UA" sz="3200" dirty="0" smtClean="0"/>
              <a:t> </a:t>
            </a:r>
            <a:r>
              <a:rPr lang="uk-UA" sz="3200" dirty="0" err="1" smtClean="0"/>
              <a:t>из</a:t>
            </a:r>
            <a:r>
              <a:rPr lang="uk-UA" sz="3200" dirty="0" smtClean="0"/>
              <a:t> </a:t>
            </a:r>
            <a:r>
              <a:rPr lang="uk-UA" sz="3200" dirty="0" err="1" smtClean="0"/>
              <a:t>упомянутых</a:t>
            </a:r>
            <a:r>
              <a:rPr lang="uk-UA" sz="3200" dirty="0" smtClean="0"/>
              <a:t> </a:t>
            </a:r>
            <a:r>
              <a:rPr lang="uk-UA" sz="3200" dirty="0" err="1" smtClean="0"/>
              <a:t>лиц</a:t>
            </a:r>
            <a:r>
              <a:rPr lang="uk-UA" sz="3200" dirty="0" smtClean="0"/>
              <a:t> и </a:t>
            </a:r>
            <a:r>
              <a:rPr lang="uk-UA" sz="3200" dirty="0" err="1" smtClean="0"/>
              <a:t>составьте</a:t>
            </a:r>
            <a:r>
              <a:rPr lang="uk-UA" sz="3200" dirty="0" smtClean="0"/>
              <a:t> схему </a:t>
            </a:r>
            <a:r>
              <a:rPr lang="uk-UA" sz="3200" dirty="0" err="1" smtClean="0"/>
              <a:t>их</a:t>
            </a:r>
            <a:r>
              <a:rPr lang="uk-UA" sz="3200" dirty="0" smtClean="0"/>
              <a:t> </a:t>
            </a:r>
            <a:r>
              <a:rPr lang="uk-UA" sz="3200" dirty="0" err="1" smtClean="0"/>
              <a:t>родословной</a:t>
            </a:r>
            <a:r>
              <a:rPr lang="uk-UA" sz="3200" dirty="0" smtClean="0"/>
              <a:t>, указав Р, F</a:t>
            </a:r>
            <a:r>
              <a:rPr lang="uk-UA" sz="3200" baseline="-25000" dirty="0" smtClean="0"/>
              <a:t>1</a:t>
            </a:r>
            <a:r>
              <a:rPr lang="uk-UA" sz="3200" dirty="0" smtClean="0"/>
              <a:t>, F</a:t>
            </a:r>
            <a:r>
              <a:rPr lang="uk-UA" sz="3200" baseline="-25000" dirty="0" smtClean="0"/>
              <a:t>2</a:t>
            </a:r>
            <a:r>
              <a:rPr lang="uk-UA" sz="3200" dirty="0" smtClean="0"/>
              <a:t>.</a:t>
            </a:r>
            <a:endParaRPr lang="uk-UA" sz="32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611560" y="1340768"/>
            <a:ext cx="792088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uk-UA" sz="40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Анализирующее</a:t>
            </a:r>
            <a:r>
              <a:rPr kumimoji="0" lang="uk-UA" sz="40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4000" b="1"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скрещивание</a:t>
            </a:r>
            <a:r>
              <a:rPr lang="uk-UA" sz="4000" dirty="0" smtClean="0">
                <a:latin typeface="Calibri" pitchFamily="34" charset="0"/>
                <a:ea typeface="Times New Roman" pitchFamily="18" charset="0"/>
                <a:cs typeface="Times New Roman" pitchFamily="18" charset="0"/>
              </a:rPr>
              <a:t> </a:t>
            </a:r>
            <a:r>
              <a:rPr lang="uk-UA" sz="4000" dirty="0" smtClean="0">
                <a:latin typeface="Calibri" pitchFamily="34" charset="0"/>
                <a:ea typeface="Times New Roman" pitchFamily="18" charset="0"/>
                <a:cs typeface="Times New Roman" pitchFamily="18" charset="0"/>
              </a:rPr>
              <a:t>- </a:t>
            </a:r>
            <a:r>
              <a:rPr kumimoji="0" lang="uk-UA" sz="4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скрещивание</a:t>
            </a:r>
            <a:r>
              <a:rPr kumimoji="0" lang="uk-UA"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4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гибрида</a:t>
            </a:r>
            <a:r>
              <a:rPr kumimoji="0" lang="uk-UA"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генотип </a:t>
            </a:r>
            <a:r>
              <a:rPr kumimoji="0" lang="uk-UA" sz="4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которого</a:t>
            </a:r>
            <a:r>
              <a:rPr kumimoji="0" lang="uk-UA"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4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неясен</a:t>
            </a:r>
            <a:r>
              <a:rPr kumimoji="0" lang="uk-UA"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с </a:t>
            </a:r>
            <a:r>
              <a:rPr kumimoji="0" lang="uk-UA" sz="4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гомозиготной</a:t>
            </a:r>
            <a:r>
              <a:rPr kumimoji="0" lang="uk-UA"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lang="uk-UA" sz="4000" dirty="0" smtClean="0">
                <a:latin typeface="Calibri" pitchFamily="34" charset="0"/>
                <a:ea typeface="Times New Roman" pitchFamily="18" charset="0"/>
                <a:cs typeface="Times New Roman" pitchFamily="18" charset="0"/>
              </a:rPr>
              <a:t>по </a:t>
            </a:r>
            <a:r>
              <a:rPr lang="uk-UA" sz="4000" dirty="0" err="1" smtClean="0">
                <a:latin typeface="Calibri" pitchFamily="34" charset="0"/>
                <a:ea typeface="Times New Roman" pitchFamily="18" charset="0"/>
                <a:cs typeface="Times New Roman" pitchFamily="18" charset="0"/>
              </a:rPr>
              <a:t>рецессивному</a:t>
            </a:r>
            <a:r>
              <a:rPr lang="uk-UA" sz="4000" dirty="0" smtClean="0">
                <a:latin typeface="Calibri" pitchFamily="34" charset="0"/>
                <a:ea typeface="Times New Roman" pitchFamily="18" charset="0"/>
                <a:cs typeface="Times New Roman" pitchFamily="18" charset="0"/>
              </a:rPr>
              <a:t> </a:t>
            </a:r>
            <a:r>
              <a:rPr lang="uk-UA" sz="4000" dirty="0" err="1" smtClean="0">
                <a:latin typeface="Calibri" pitchFamily="34" charset="0"/>
                <a:ea typeface="Times New Roman" pitchFamily="18" charset="0"/>
                <a:cs typeface="Times New Roman" pitchFamily="18" charset="0"/>
              </a:rPr>
              <a:t>аллелю</a:t>
            </a:r>
            <a:r>
              <a:rPr kumimoji="0" lang="uk-UA"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4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особью</a:t>
            </a:r>
            <a:r>
              <a:rPr kumimoji="0" lang="uk-UA"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uk-UA" sz="5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260648"/>
            <a:ext cx="6840760" cy="707886"/>
          </a:xfrm>
          <a:prstGeom prst="rect">
            <a:avLst/>
          </a:prstGeom>
        </p:spPr>
        <p:txBody>
          <a:bodyPr wrap="square">
            <a:spAutoFit/>
          </a:bodyPr>
          <a:lstStyle/>
          <a:p>
            <a:pPr algn="ctr"/>
            <a:r>
              <a:rPr lang="uk-UA" sz="4000" b="1" dirty="0" err="1" smtClean="0"/>
              <a:t>Неполное</a:t>
            </a:r>
            <a:r>
              <a:rPr lang="uk-UA" sz="4000" b="1" dirty="0" smtClean="0"/>
              <a:t> </a:t>
            </a:r>
            <a:r>
              <a:rPr lang="uk-UA" sz="4000" b="1" dirty="0" err="1" smtClean="0"/>
              <a:t>доминирование</a:t>
            </a:r>
            <a:endParaRPr lang="uk-UA" sz="4000" b="1" dirty="0" smtClean="0"/>
          </a:p>
        </p:txBody>
      </p:sp>
      <p:sp>
        <p:nvSpPr>
          <p:cNvPr id="4" name="TextBox 3"/>
          <p:cNvSpPr txBox="1"/>
          <p:nvPr/>
        </p:nvSpPr>
        <p:spPr>
          <a:xfrm>
            <a:off x="1835696" y="3573017"/>
            <a:ext cx="7308304" cy="3211135"/>
          </a:xfrm>
          <a:prstGeom prst="rect">
            <a:avLst/>
          </a:prstGeom>
          <a:noFill/>
        </p:spPr>
        <p:txBody>
          <a:bodyPr wrap="square" rtlCol="0">
            <a:spAutoFit/>
          </a:bodyPr>
          <a:lstStyle/>
          <a:p>
            <a:r>
              <a:rPr lang="uk-UA" sz="3600" dirty="0" err="1" smtClean="0"/>
              <a:t>Фенотипы</a:t>
            </a:r>
            <a:r>
              <a:rPr lang="uk-UA" sz="3600" dirty="0" smtClean="0"/>
              <a:t>:</a:t>
            </a:r>
            <a:r>
              <a:rPr lang="uk-UA" sz="4000" b="1" dirty="0" smtClean="0"/>
              <a:t> 	</a:t>
            </a:r>
            <a:r>
              <a:rPr lang="uk-UA" sz="4000" b="1" dirty="0" smtClean="0">
                <a:solidFill>
                  <a:srgbClr val="C00000"/>
                </a:solidFill>
              </a:rPr>
              <a:t>АА</a:t>
            </a:r>
            <a:r>
              <a:rPr lang="uk-UA" sz="4000" b="1" dirty="0" smtClean="0"/>
              <a:t>      </a:t>
            </a:r>
            <a:r>
              <a:rPr lang="uk-UA" sz="3200" dirty="0" smtClean="0"/>
              <a:t>фенотип 1</a:t>
            </a:r>
            <a:endParaRPr lang="uk-UA" sz="4000" dirty="0" smtClean="0"/>
          </a:p>
          <a:p>
            <a:r>
              <a:rPr lang="uk-UA" sz="4000" b="1" dirty="0" smtClean="0"/>
              <a:t>	</a:t>
            </a:r>
            <a:r>
              <a:rPr lang="uk-UA" sz="4000" b="1" dirty="0" smtClean="0"/>
              <a:t>		</a:t>
            </a:r>
            <a:r>
              <a:rPr lang="uk-UA" sz="4000" b="1" dirty="0" err="1" smtClean="0">
                <a:solidFill>
                  <a:srgbClr val="C00000"/>
                </a:solidFill>
              </a:rPr>
              <a:t>Аа</a:t>
            </a:r>
            <a:r>
              <a:rPr lang="uk-UA" sz="4000" b="1" dirty="0" smtClean="0">
                <a:solidFill>
                  <a:srgbClr val="C00000"/>
                </a:solidFill>
              </a:rPr>
              <a:t>       </a:t>
            </a:r>
            <a:r>
              <a:rPr lang="uk-UA" sz="2800" dirty="0" smtClean="0"/>
              <a:t>ф</a:t>
            </a:r>
            <a:r>
              <a:rPr lang="uk-UA" sz="3200" dirty="0" smtClean="0"/>
              <a:t>енотип</a:t>
            </a:r>
            <a:r>
              <a:rPr lang="uk-UA" sz="3200" dirty="0" smtClean="0"/>
              <a:t>,</a:t>
            </a:r>
          </a:p>
          <a:p>
            <a:pPr>
              <a:lnSpc>
                <a:spcPts val="2800"/>
              </a:lnSpc>
            </a:pPr>
            <a:r>
              <a:rPr lang="uk-UA" sz="3200" dirty="0" smtClean="0"/>
              <a:t> </a:t>
            </a:r>
            <a:r>
              <a:rPr lang="uk-UA" sz="3200" dirty="0" smtClean="0"/>
              <a:t>                                           </a:t>
            </a:r>
            <a:r>
              <a:rPr lang="uk-UA" sz="3200" dirty="0" err="1" smtClean="0"/>
              <a:t>промежуточный</a:t>
            </a:r>
            <a:endParaRPr lang="uk-UA" sz="3200" dirty="0" smtClean="0"/>
          </a:p>
          <a:p>
            <a:pPr>
              <a:lnSpc>
                <a:spcPts val="2800"/>
              </a:lnSpc>
            </a:pPr>
            <a:r>
              <a:rPr lang="uk-UA" sz="3200" dirty="0" smtClean="0"/>
              <a:t>                                            </a:t>
            </a:r>
            <a:r>
              <a:rPr lang="uk-UA" sz="3200" dirty="0" err="1" smtClean="0"/>
              <a:t>между</a:t>
            </a:r>
            <a:r>
              <a:rPr lang="uk-UA" sz="3200" dirty="0" smtClean="0"/>
              <a:t> 1 и 2</a:t>
            </a:r>
            <a:endParaRPr lang="uk-UA" sz="4000" b="1" dirty="0" smtClean="0">
              <a:solidFill>
                <a:srgbClr val="C00000"/>
              </a:solidFill>
            </a:endParaRPr>
          </a:p>
          <a:p>
            <a:r>
              <a:rPr lang="uk-UA" sz="4000" b="1" dirty="0" smtClean="0"/>
              <a:t>	</a:t>
            </a:r>
            <a:r>
              <a:rPr lang="uk-UA" sz="4000" b="1" dirty="0" smtClean="0"/>
              <a:t>		</a:t>
            </a:r>
            <a:r>
              <a:rPr lang="uk-UA" sz="4000" b="1" dirty="0" err="1" smtClean="0">
                <a:solidFill>
                  <a:srgbClr val="C00000"/>
                </a:solidFill>
              </a:rPr>
              <a:t>аа</a:t>
            </a:r>
            <a:r>
              <a:rPr lang="uk-UA" sz="4000" b="1" dirty="0" smtClean="0"/>
              <a:t>	    </a:t>
            </a:r>
            <a:r>
              <a:rPr lang="uk-UA" sz="3200" dirty="0" smtClean="0"/>
              <a:t>фенотип 2</a:t>
            </a:r>
            <a:r>
              <a:rPr lang="uk-UA" sz="4000" b="1" dirty="0" smtClean="0"/>
              <a:t>	</a:t>
            </a:r>
          </a:p>
          <a:p>
            <a:r>
              <a:rPr lang="uk-UA" sz="3600" b="1" dirty="0" smtClean="0"/>
              <a:t> </a:t>
            </a:r>
            <a:endParaRPr lang="uk-UA" sz="3600" b="1" dirty="0"/>
          </a:p>
        </p:txBody>
      </p:sp>
      <p:sp>
        <p:nvSpPr>
          <p:cNvPr id="7" name="TextBox 6"/>
          <p:cNvSpPr txBox="1"/>
          <p:nvPr/>
        </p:nvSpPr>
        <p:spPr>
          <a:xfrm>
            <a:off x="1835696" y="1340768"/>
            <a:ext cx="5976664" cy="1261884"/>
          </a:xfrm>
          <a:prstGeom prst="rect">
            <a:avLst/>
          </a:prstGeom>
          <a:noFill/>
        </p:spPr>
        <p:txBody>
          <a:bodyPr wrap="square" rtlCol="0">
            <a:spAutoFit/>
          </a:bodyPr>
          <a:lstStyle/>
          <a:p>
            <a:r>
              <a:rPr lang="uk-UA" sz="3600" dirty="0" err="1" smtClean="0"/>
              <a:t>Аллели</a:t>
            </a:r>
            <a:r>
              <a:rPr lang="uk-UA" sz="3600" dirty="0" smtClean="0"/>
              <a:t>: 		</a:t>
            </a:r>
            <a:r>
              <a:rPr lang="uk-UA" sz="4000" b="1" dirty="0" smtClean="0">
                <a:solidFill>
                  <a:srgbClr val="C00000"/>
                </a:solidFill>
              </a:rPr>
              <a:t>А</a:t>
            </a:r>
            <a:r>
              <a:rPr lang="uk-UA" sz="3600" b="1" dirty="0" smtClean="0"/>
              <a:t>,</a:t>
            </a:r>
            <a:r>
              <a:rPr lang="uk-UA" sz="3600" dirty="0" smtClean="0"/>
              <a:t> </a:t>
            </a:r>
            <a:r>
              <a:rPr lang="uk-UA" sz="4000" b="1" dirty="0" smtClean="0">
                <a:solidFill>
                  <a:srgbClr val="C00000"/>
                </a:solidFill>
              </a:rPr>
              <a:t>а</a:t>
            </a:r>
          </a:p>
          <a:p>
            <a:endParaRPr lang="uk-UA" sz="3600" dirty="0" smtClean="0"/>
          </a:p>
        </p:txBody>
      </p:sp>
      <p:sp>
        <p:nvSpPr>
          <p:cNvPr id="8" name="TextBox 7"/>
          <p:cNvSpPr txBox="1"/>
          <p:nvPr/>
        </p:nvSpPr>
        <p:spPr>
          <a:xfrm>
            <a:off x="1763688" y="2348880"/>
            <a:ext cx="5976664" cy="707886"/>
          </a:xfrm>
          <a:prstGeom prst="rect">
            <a:avLst/>
          </a:prstGeom>
          <a:noFill/>
        </p:spPr>
        <p:txBody>
          <a:bodyPr wrap="square" rtlCol="0">
            <a:spAutoFit/>
          </a:bodyPr>
          <a:lstStyle/>
          <a:p>
            <a:r>
              <a:rPr lang="uk-UA" sz="3600" dirty="0" err="1" smtClean="0"/>
              <a:t>Генотипы</a:t>
            </a:r>
            <a:r>
              <a:rPr lang="uk-UA" sz="3600" dirty="0" smtClean="0"/>
              <a:t>: 	</a:t>
            </a:r>
            <a:r>
              <a:rPr lang="uk-UA" sz="4000" b="1" dirty="0" smtClean="0">
                <a:solidFill>
                  <a:srgbClr val="C00000"/>
                </a:solidFill>
              </a:rPr>
              <a:t>АА</a:t>
            </a:r>
            <a:r>
              <a:rPr lang="uk-UA" sz="4000" b="1" dirty="0" smtClean="0"/>
              <a:t>, </a:t>
            </a:r>
            <a:r>
              <a:rPr lang="uk-UA" sz="4000" b="1" dirty="0" err="1" smtClean="0">
                <a:solidFill>
                  <a:srgbClr val="C00000"/>
                </a:solidFill>
              </a:rPr>
              <a:t>Аа</a:t>
            </a:r>
            <a:r>
              <a:rPr lang="uk-UA" sz="4000" b="1" dirty="0" smtClean="0"/>
              <a:t>, </a:t>
            </a:r>
            <a:r>
              <a:rPr lang="uk-UA" sz="4000" b="1" dirty="0" err="1" smtClean="0">
                <a:solidFill>
                  <a:srgbClr val="C00000"/>
                </a:solidFill>
              </a:rPr>
              <a:t>аа</a:t>
            </a:r>
            <a:endParaRPr lang="uk-UA" sz="4000" b="1"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340768"/>
            <a:ext cx="7992888" cy="3539430"/>
          </a:xfrm>
          <a:prstGeom prst="rect">
            <a:avLst/>
          </a:prstGeom>
        </p:spPr>
        <p:txBody>
          <a:bodyPr wrap="square">
            <a:spAutoFit/>
          </a:bodyPr>
          <a:lstStyle/>
          <a:p>
            <a:r>
              <a:rPr lang="uk-UA" sz="3200" dirty="0" err="1" smtClean="0"/>
              <a:t>Какое</a:t>
            </a:r>
            <a:r>
              <a:rPr lang="uk-UA" sz="3200" dirty="0" smtClean="0"/>
              <a:t> потомство F</a:t>
            </a:r>
            <a:r>
              <a:rPr lang="uk-UA" sz="3200" baseline="-25000" dirty="0" smtClean="0"/>
              <a:t>1</a:t>
            </a:r>
            <a:r>
              <a:rPr lang="uk-UA" sz="3200" dirty="0" smtClean="0"/>
              <a:t> и F</a:t>
            </a:r>
            <a:r>
              <a:rPr lang="uk-UA" sz="3200" baseline="-25000" dirty="0" smtClean="0"/>
              <a:t>2</a:t>
            </a:r>
            <a:r>
              <a:rPr lang="uk-UA" sz="3200" dirty="0" smtClean="0"/>
              <a:t> по фенотипу и генотипу </a:t>
            </a:r>
            <a:r>
              <a:rPr lang="uk-UA" sz="3200" dirty="0" err="1" smtClean="0"/>
              <a:t>получится</a:t>
            </a:r>
            <a:r>
              <a:rPr lang="uk-UA" sz="3200" dirty="0" smtClean="0"/>
              <a:t> при </a:t>
            </a:r>
            <a:r>
              <a:rPr lang="uk-UA" sz="3200" dirty="0" err="1" smtClean="0"/>
              <a:t>скрещивании</a:t>
            </a:r>
            <a:r>
              <a:rPr lang="uk-UA" sz="3200" dirty="0" smtClean="0"/>
              <a:t> </a:t>
            </a:r>
            <a:r>
              <a:rPr lang="uk-UA" sz="3200" dirty="0" err="1" smtClean="0"/>
              <a:t>красноплодной</a:t>
            </a:r>
            <a:r>
              <a:rPr lang="uk-UA" sz="3200" dirty="0" smtClean="0"/>
              <a:t> </a:t>
            </a:r>
            <a:r>
              <a:rPr lang="uk-UA" sz="3200" dirty="0" err="1" smtClean="0"/>
              <a:t>земляники</a:t>
            </a:r>
            <a:r>
              <a:rPr lang="uk-UA" sz="3200" dirty="0" smtClean="0"/>
              <a:t> с </a:t>
            </a:r>
            <a:r>
              <a:rPr lang="uk-UA" sz="3200" dirty="0" err="1" smtClean="0"/>
              <a:t>белоплодной</a:t>
            </a:r>
            <a:r>
              <a:rPr lang="uk-UA" sz="3200" dirty="0" smtClean="0"/>
              <a:t>? </a:t>
            </a:r>
            <a:endParaRPr lang="uk-UA" sz="3200" dirty="0" smtClean="0"/>
          </a:p>
          <a:p>
            <a:endParaRPr lang="uk-UA" sz="3200" dirty="0" smtClean="0"/>
          </a:p>
          <a:p>
            <a:r>
              <a:rPr lang="uk-UA" sz="3200" dirty="0" smtClean="0"/>
              <a:t>(</a:t>
            </a:r>
            <a:r>
              <a:rPr lang="uk-UA" sz="3200" dirty="0" err="1" smtClean="0"/>
              <a:t>Ни</a:t>
            </a:r>
            <a:r>
              <a:rPr lang="uk-UA" sz="3200" dirty="0" smtClean="0"/>
              <a:t> один </a:t>
            </a:r>
            <a:r>
              <a:rPr lang="uk-UA" sz="3200" dirty="0" err="1" smtClean="0"/>
              <a:t>из</a:t>
            </a:r>
            <a:r>
              <a:rPr lang="uk-UA" sz="3200" dirty="0" smtClean="0"/>
              <a:t> </a:t>
            </a:r>
            <a:r>
              <a:rPr lang="uk-UA" sz="3200" dirty="0" err="1" smtClean="0"/>
              <a:t>этих</a:t>
            </a:r>
            <a:r>
              <a:rPr lang="uk-UA" sz="3200" dirty="0" smtClean="0"/>
              <a:t> </a:t>
            </a:r>
            <a:r>
              <a:rPr lang="uk-UA" sz="3200" dirty="0" err="1" smtClean="0"/>
              <a:t>признаков</a:t>
            </a:r>
            <a:r>
              <a:rPr lang="uk-UA" sz="3200" dirty="0" smtClean="0"/>
              <a:t> не </a:t>
            </a:r>
            <a:r>
              <a:rPr lang="uk-UA" sz="3200" dirty="0" err="1" smtClean="0"/>
              <a:t>дает</a:t>
            </a:r>
            <a:r>
              <a:rPr lang="uk-UA" sz="3200" dirty="0" smtClean="0"/>
              <a:t> </a:t>
            </a:r>
            <a:r>
              <a:rPr lang="uk-UA" sz="3200" dirty="0" err="1" smtClean="0"/>
              <a:t>полного</a:t>
            </a:r>
            <a:r>
              <a:rPr lang="uk-UA" sz="3200" dirty="0" smtClean="0"/>
              <a:t> </a:t>
            </a:r>
            <a:r>
              <a:rPr lang="uk-UA" sz="3200" dirty="0" err="1" smtClean="0"/>
              <a:t>доминирования</a:t>
            </a:r>
            <a:r>
              <a:rPr lang="uk-UA" sz="3200" dirty="0" smtClean="0"/>
              <a:t>, </a:t>
            </a:r>
            <a:r>
              <a:rPr lang="uk-UA" sz="3200" dirty="0" err="1" smtClean="0"/>
              <a:t>поэтому</a:t>
            </a:r>
            <a:r>
              <a:rPr lang="uk-UA" sz="3200" dirty="0" smtClean="0"/>
              <a:t> у </a:t>
            </a:r>
            <a:r>
              <a:rPr lang="uk-UA" sz="3200" dirty="0" err="1" smtClean="0"/>
              <a:t>гибридов</a:t>
            </a:r>
            <a:r>
              <a:rPr lang="uk-UA" sz="3200" dirty="0" smtClean="0"/>
              <a:t> </a:t>
            </a:r>
            <a:r>
              <a:rPr lang="uk-UA" sz="3200" dirty="0" err="1" smtClean="0"/>
              <a:t>плод</a:t>
            </a:r>
            <a:r>
              <a:rPr lang="uk-UA" sz="3200" dirty="0" smtClean="0"/>
              <a:t> </a:t>
            </a:r>
            <a:r>
              <a:rPr lang="uk-UA" sz="3200" dirty="0" err="1" smtClean="0"/>
              <a:t>розовый</a:t>
            </a:r>
            <a:r>
              <a:rPr lang="uk-UA" sz="3200" dirty="0" smtClean="0"/>
              <a:t>.)</a:t>
            </a:r>
            <a:endParaRPr lang="uk-UA" sz="32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179512" y="431368"/>
            <a:ext cx="8712968" cy="60939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Растения</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красноплодного</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крыжовника</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при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скрещивании</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между</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собой</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дают</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потомство с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красными</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ягодами, а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растения</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белоплодного</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крыжовника</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белыми</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В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результате</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скрещивания</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обоих</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сортов</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друг с другом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получаются</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розовые</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плоды</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uk-UA" sz="14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Какое</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потомство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получится</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при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скрещивании</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между</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собой</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гетерозиготных</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растений</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крыжовника</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с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розовыми</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плодами?</a:t>
            </a: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endPar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endParaRPr>
          </a:p>
          <a:p>
            <a:pPr marL="514350" marR="0" lvl="0" indent="-514350" algn="l" defTabSz="914400" rtl="0" eaLnBrk="0" fontAlgn="base" latinLnBrk="0" hangingPunct="0">
              <a:lnSpc>
                <a:spcPct val="100000"/>
              </a:lnSpc>
              <a:spcBef>
                <a:spcPct val="0"/>
              </a:spcBef>
              <a:spcAft>
                <a:spcPct val="0"/>
              </a:spcAft>
              <a:buClrTx/>
              <a:buSzTx/>
              <a:buFontTx/>
              <a:buAutoNum type="arabicPeriod"/>
              <a:tabLst/>
            </a:pP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Какое</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потомство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получится</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если</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опылить</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красноплодный</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крыжовник</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пыльцой</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гибридного</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крыжовника</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с </a:t>
            </a:r>
            <a:r>
              <a:rPr kumimoji="0" lang="uk-UA" sz="28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розовыми</a:t>
            </a:r>
            <a:r>
              <a:rPr kumimoji="0" lang="uk-UA" sz="28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плодами?</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88" y="285750"/>
            <a:ext cx="3643312" cy="1446550"/>
          </a:xfrm>
          <a:prstGeom prst="rect">
            <a:avLst/>
          </a:prstGeom>
        </p:spPr>
        <p:txBody>
          <a:bodyPr>
            <a:spAutoFit/>
          </a:bodyPr>
          <a:lstStyle/>
          <a:p>
            <a:pPr algn="ctr">
              <a:defRPr/>
            </a:pPr>
            <a:r>
              <a:rPr lang="en-US" sz="2800" b="1" dirty="0" smtClean="0">
                <a:solidFill>
                  <a:srgbClr val="0070C0"/>
                </a:solidFill>
                <a:latin typeface="+mn-lt"/>
              </a:rPr>
              <a:t>A</a:t>
            </a:r>
            <a:r>
              <a:rPr lang="ru-RU" sz="2800" b="1" dirty="0" err="1" smtClean="0">
                <a:solidFill>
                  <a:srgbClr val="0070C0"/>
                </a:solidFill>
                <a:latin typeface="+mn-lt"/>
              </a:rPr>
              <a:t>хондроплазия</a:t>
            </a:r>
            <a:endParaRPr lang="en-US" sz="2800" b="1" dirty="0">
              <a:solidFill>
                <a:srgbClr val="0070C0"/>
              </a:solidFill>
              <a:latin typeface="+mn-lt"/>
            </a:endParaRPr>
          </a:p>
          <a:p>
            <a:pPr algn="ctr">
              <a:defRPr/>
            </a:pPr>
            <a:r>
              <a:rPr lang="en-US" sz="2000" dirty="0">
                <a:latin typeface="+mn-lt"/>
              </a:rPr>
              <a:t>1 : 20 000</a:t>
            </a:r>
          </a:p>
          <a:p>
            <a:pPr algn="ctr">
              <a:defRPr/>
            </a:pPr>
            <a:r>
              <a:rPr lang="en-US" sz="2000" dirty="0" err="1">
                <a:latin typeface="+mn-lt"/>
              </a:rPr>
              <a:t>Aa</a:t>
            </a:r>
            <a:r>
              <a:rPr lang="en-US" sz="2000" dirty="0">
                <a:latin typeface="+mn-lt"/>
              </a:rPr>
              <a:t> – </a:t>
            </a:r>
            <a:r>
              <a:rPr lang="ru-RU" sz="2000" dirty="0" smtClean="0">
                <a:latin typeface="+mn-lt"/>
              </a:rPr>
              <a:t>больные</a:t>
            </a:r>
            <a:r>
              <a:rPr lang="en-US" sz="2000" dirty="0" smtClean="0">
                <a:latin typeface="+mn-lt"/>
              </a:rPr>
              <a:t>, </a:t>
            </a:r>
            <a:endParaRPr lang="ru-RU" sz="2000" dirty="0" smtClean="0">
              <a:latin typeface="+mn-lt"/>
            </a:endParaRPr>
          </a:p>
          <a:p>
            <a:pPr algn="ctr">
              <a:defRPr/>
            </a:pPr>
            <a:r>
              <a:rPr lang="en-US" sz="2000" dirty="0" smtClean="0">
                <a:latin typeface="+mn-lt"/>
              </a:rPr>
              <a:t>AA </a:t>
            </a:r>
            <a:r>
              <a:rPr lang="en-US" sz="2000" dirty="0">
                <a:latin typeface="+mn-lt"/>
              </a:rPr>
              <a:t>- </a:t>
            </a:r>
            <a:r>
              <a:rPr lang="ru-RU" sz="2000" dirty="0" smtClean="0"/>
              <a:t>нежизнеспособны</a:t>
            </a:r>
            <a:endParaRPr lang="ru-RU" sz="2000" dirty="0">
              <a:solidFill>
                <a:srgbClr val="0070C0"/>
              </a:solidFill>
              <a:latin typeface="+mn-lt"/>
            </a:endParaRPr>
          </a:p>
        </p:txBody>
      </p:sp>
      <p:sp>
        <p:nvSpPr>
          <p:cNvPr id="3" name="Прямоугольник 2"/>
          <p:cNvSpPr/>
          <p:nvPr/>
        </p:nvSpPr>
        <p:spPr>
          <a:xfrm>
            <a:off x="467544" y="2420888"/>
            <a:ext cx="3456384" cy="3785652"/>
          </a:xfrm>
          <a:prstGeom prst="rect">
            <a:avLst/>
          </a:prstGeom>
          <a:ln>
            <a:noFill/>
          </a:ln>
        </p:spPr>
        <p:txBody>
          <a:bodyPr wrap="square">
            <a:spAutoFit/>
          </a:bodyPr>
          <a:lstStyle/>
          <a:p>
            <a:r>
              <a:rPr lang="ru-RU" sz="2000" b="1" dirty="0" smtClean="0">
                <a:latin typeface="+mn-lt"/>
              </a:rPr>
              <a:t>Дефект гена рецептора 3 </a:t>
            </a:r>
          </a:p>
          <a:p>
            <a:r>
              <a:rPr lang="ru-RU" sz="2000" b="1" dirty="0" smtClean="0">
                <a:latin typeface="+mn-lt"/>
              </a:rPr>
              <a:t>фактора роста фибробластов </a:t>
            </a:r>
          </a:p>
          <a:p>
            <a:r>
              <a:rPr lang="en-US" sz="2000" b="1" dirty="0" smtClean="0">
                <a:latin typeface="+mn-lt"/>
              </a:rPr>
              <a:t>(FGFR3, </a:t>
            </a:r>
            <a:r>
              <a:rPr lang="ru-RU" sz="2000" b="1" dirty="0" smtClean="0">
                <a:latin typeface="+mn-lt"/>
              </a:rPr>
              <a:t>хромосома </a:t>
            </a:r>
            <a:r>
              <a:rPr lang="en-US" sz="2000" b="1" dirty="0" smtClean="0">
                <a:latin typeface="+mn-lt"/>
              </a:rPr>
              <a:t>4)</a:t>
            </a:r>
            <a:endParaRPr lang="ru-RU" sz="2000" b="1" dirty="0" smtClean="0">
              <a:latin typeface="+mn-lt"/>
            </a:endParaRPr>
          </a:p>
          <a:p>
            <a:endParaRPr lang="ru-RU" sz="2000" b="1" dirty="0"/>
          </a:p>
          <a:p>
            <a:r>
              <a:rPr lang="ru-RU" sz="2000" b="1" dirty="0" smtClean="0"/>
              <a:t>Нарушение формирования хряща</a:t>
            </a:r>
          </a:p>
          <a:p>
            <a:endParaRPr lang="ru-RU" sz="2000" b="1" dirty="0"/>
          </a:p>
          <a:p>
            <a:r>
              <a:rPr lang="ru-RU" sz="2000" b="1" dirty="0" smtClean="0"/>
              <a:t>Задержка роста костей (трубчатых)</a:t>
            </a:r>
          </a:p>
          <a:p>
            <a:endParaRPr lang="ru-RU" sz="2000" b="1" dirty="0"/>
          </a:p>
          <a:p>
            <a:r>
              <a:rPr lang="ru-RU" sz="2000" b="1" dirty="0" smtClean="0"/>
              <a:t>Карликовость (диспропорциональная)</a:t>
            </a:r>
            <a:endParaRPr lang="ru-RU" dirty="0"/>
          </a:p>
        </p:txBody>
      </p:sp>
      <p:sp>
        <p:nvSpPr>
          <p:cNvPr id="4" name="Стрелка вниз 3"/>
          <p:cNvSpPr/>
          <p:nvPr/>
        </p:nvSpPr>
        <p:spPr>
          <a:xfrm>
            <a:off x="2123728" y="3429000"/>
            <a:ext cx="14401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2123728" y="4221088"/>
            <a:ext cx="14401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трелка вниз 5"/>
          <p:cNvSpPr/>
          <p:nvPr/>
        </p:nvSpPr>
        <p:spPr>
          <a:xfrm>
            <a:off x="2123728" y="5229200"/>
            <a:ext cx="144016" cy="2160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2"/>
          <p:cNvPicPr>
            <a:picLocks noChangeAspect="1" noChangeArrowheads="1"/>
          </p:cNvPicPr>
          <p:nvPr/>
        </p:nvPicPr>
        <p:blipFill>
          <a:blip r:embed="rId2" cstate="print"/>
          <a:srcRect l="6927" r="8923"/>
          <a:stretch>
            <a:fillRect/>
          </a:stretch>
        </p:blipFill>
        <p:spPr bwMode="auto">
          <a:xfrm>
            <a:off x="4427984" y="-20866"/>
            <a:ext cx="4752528" cy="69136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8280920" cy="6001643"/>
          </a:xfrm>
          <a:prstGeom prst="rect">
            <a:avLst/>
          </a:prstGeom>
        </p:spPr>
        <p:txBody>
          <a:bodyPr wrap="square">
            <a:spAutoFit/>
          </a:bodyPr>
          <a:lstStyle/>
          <a:p>
            <a:r>
              <a:rPr lang="ru-RU" sz="3200" dirty="0" smtClean="0"/>
              <a:t>Талассемия наследуется как не полностью доминантный </a:t>
            </a:r>
            <a:r>
              <a:rPr lang="ru-RU" sz="3200" dirty="0" err="1" smtClean="0"/>
              <a:t>аутосомный</a:t>
            </a:r>
            <a:r>
              <a:rPr lang="ru-RU" sz="3200" dirty="0" smtClean="0"/>
              <a:t> признак: </a:t>
            </a:r>
            <a:r>
              <a:rPr lang="ru-RU" sz="3200" dirty="0" err="1" smtClean="0"/>
              <a:t>гомозиготы</a:t>
            </a:r>
            <a:r>
              <a:rPr lang="ru-RU" sz="3200" dirty="0" smtClean="0"/>
              <a:t> </a:t>
            </a:r>
            <a:r>
              <a:rPr lang="ru-RU" sz="3200" dirty="0" smtClean="0"/>
              <a:t>в 90-95% </a:t>
            </a:r>
            <a:r>
              <a:rPr lang="ru-RU" sz="3200" dirty="0" smtClean="0"/>
              <a:t>случаев гибнут в раннем  возрасте, </a:t>
            </a:r>
            <a:r>
              <a:rPr lang="ru-RU" sz="3200" dirty="0" smtClean="0"/>
              <a:t>а у </a:t>
            </a:r>
            <a:r>
              <a:rPr lang="ru-RU" sz="3200" dirty="0" err="1" smtClean="0"/>
              <a:t>гетерозигот</a:t>
            </a:r>
            <a:r>
              <a:rPr lang="ru-RU" sz="3200" dirty="0" smtClean="0"/>
              <a:t> заболевание протекает в относительно лёгкой форме. </a:t>
            </a:r>
            <a:endParaRPr lang="ru-RU" sz="3200" dirty="0" smtClean="0"/>
          </a:p>
          <a:p>
            <a:endParaRPr lang="ru-RU" sz="3200" dirty="0" smtClean="0"/>
          </a:p>
          <a:p>
            <a:r>
              <a:rPr lang="ru-RU" sz="3200" dirty="0" smtClean="0"/>
              <a:t>Какова </a:t>
            </a:r>
            <a:r>
              <a:rPr lang="ru-RU" sz="3200" dirty="0" smtClean="0"/>
              <a:t>вероятность рождения здоровых детей в семье, где один из родителей здоров, а у другого заболевание в лёгкой форме? </a:t>
            </a:r>
            <a:endParaRPr lang="ru-RU" sz="3200" dirty="0" smtClean="0"/>
          </a:p>
          <a:p>
            <a:endParaRPr lang="ru-RU" sz="3200" dirty="0" smtClean="0"/>
          </a:p>
          <a:p>
            <a:r>
              <a:rPr lang="ru-RU" sz="3200" dirty="0" smtClean="0"/>
              <a:t>У </a:t>
            </a:r>
            <a:r>
              <a:rPr lang="ru-RU" sz="3200" dirty="0" smtClean="0"/>
              <a:t>обоих родителей заболевание в лёгкой форме?</a:t>
            </a:r>
            <a:endParaRPr lang="ru-RU" sz="3200"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83568" y="476672"/>
            <a:ext cx="7920880" cy="5509200"/>
          </a:xfrm>
          <a:prstGeom prst="rect">
            <a:avLst/>
          </a:prstGeom>
        </p:spPr>
        <p:txBody>
          <a:bodyPr wrap="square">
            <a:spAutoFit/>
          </a:bodyPr>
          <a:lstStyle/>
          <a:p>
            <a:r>
              <a:rPr lang="ru-RU" sz="3200" dirty="0" smtClean="0"/>
              <a:t>Серый каракулевый мех (</a:t>
            </a:r>
            <a:r>
              <a:rPr lang="ru-RU" sz="3200" dirty="0" err="1" smtClean="0"/>
              <a:t>ширази</a:t>
            </a:r>
            <a:r>
              <a:rPr lang="ru-RU" sz="3200" dirty="0" smtClean="0"/>
              <a:t>) красивее и ценится дороже, чем каракуль (черный). Каких овец по окраске шерсти и почему экономически выгодно отбирать для скрещивания, чтобы одновременно получить как можно больше серых и черных каракульских ягнят. Известно, что гомозиготные серые особи летальны по причине летальности доминантного гена серой окраски меха в гомозиготном состоянии. </a:t>
            </a:r>
            <a:endParaRPr lang="uk-UA" sz="32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260648"/>
            <a:ext cx="6840760" cy="707886"/>
          </a:xfrm>
          <a:prstGeom prst="rect">
            <a:avLst/>
          </a:prstGeom>
        </p:spPr>
        <p:txBody>
          <a:bodyPr wrap="square">
            <a:spAutoFit/>
          </a:bodyPr>
          <a:lstStyle/>
          <a:p>
            <a:pPr algn="ctr"/>
            <a:r>
              <a:rPr lang="uk-UA" sz="4000" b="1" dirty="0" err="1" smtClean="0"/>
              <a:t>Сверхдоминирование</a:t>
            </a:r>
            <a:endParaRPr lang="uk-UA" sz="4000" b="1" dirty="0" smtClean="0"/>
          </a:p>
        </p:txBody>
      </p:sp>
      <p:sp>
        <p:nvSpPr>
          <p:cNvPr id="4" name="TextBox 3"/>
          <p:cNvSpPr txBox="1"/>
          <p:nvPr/>
        </p:nvSpPr>
        <p:spPr>
          <a:xfrm>
            <a:off x="1835696" y="3573016"/>
            <a:ext cx="6696744" cy="2492990"/>
          </a:xfrm>
          <a:prstGeom prst="rect">
            <a:avLst/>
          </a:prstGeom>
          <a:noFill/>
        </p:spPr>
        <p:txBody>
          <a:bodyPr wrap="square" rtlCol="0">
            <a:spAutoFit/>
          </a:bodyPr>
          <a:lstStyle/>
          <a:p>
            <a:r>
              <a:rPr lang="uk-UA" sz="3600" dirty="0" err="1" smtClean="0"/>
              <a:t>Фенотипы</a:t>
            </a:r>
            <a:r>
              <a:rPr lang="uk-UA" sz="3600" dirty="0" smtClean="0"/>
              <a:t>:</a:t>
            </a:r>
            <a:r>
              <a:rPr lang="uk-UA" sz="4000" b="1" dirty="0" smtClean="0"/>
              <a:t> 	</a:t>
            </a:r>
            <a:r>
              <a:rPr lang="uk-UA" sz="4000" b="1" dirty="0" smtClean="0">
                <a:solidFill>
                  <a:srgbClr val="C00000"/>
                </a:solidFill>
              </a:rPr>
              <a:t>А</a:t>
            </a:r>
            <a:r>
              <a:rPr lang="uk-UA" sz="4000" b="1" baseline="-25000" dirty="0" smtClean="0">
                <a:solidFill>
                  <a:srgbClr val="C00000"/>
                </a:solidFill>
              </a:rPr>
              <a:t>1</a:t>
            </a:r>
            <a:r>
              <a:rPr lang="uk-UA" sz="4000" b="1" dirty="0" smtClean="0">
                <a:solidFill>
                  <a:srgbClr val="C00000"/>
                </a:solidFill>
              </a:rPr>
              <a:t>А</a:t>
            </a:r>
            <a:r>
              <a:rPr lang="uk-UA" sz="4000" b="1" baseline="-25000" dirty="0" smtClean="0">
                <a:solidFill>
                  <a:srgbClr val="C00000"/>
                </a:solidFill>
              </a:rPr>
              <a:t>1 </a:t>
            </a:r>
            <a:r>
              <a:rPr lang="uk-UA" sz="4000" b="1" dirty="0" smtClean="0"/>
              <a:t>  </a:t>
            </a:r>
            <a:r>
              <a:rPr lang="uk-UA" sz="3200" dirty="0" smtClean="0"/>
              <a:t>фенотип 1</a:t>
            </a:r>
            <a:endParaRPr lang="uk-UA" sz="4000" dirty="0" smtClean="0"/>
          </a:p>
          <a:p>
            <a:r>
              <a:rPr lang="uk-UA" sz="4000" b="1" dirty="0" smtClean="0"/>
              <a:t>	</a:t>
            </a:r>
            <a:r>
              <a:rPr lang="uk-UA" sz="4000" b="1" dirty="0" smtClean="0"/>
              <a:t>		</a:t>
            </a:r>
            <a:r>
              <a:rPr lang="uk-UA" sz="4000" b="1" dirty="0" smtClean="0">
                <a:solidFill>
                  <a:srgbClr val="C00000"/>
                </a:solidFill>
              </a:rPr>
              <a:t>А</a:t>
            </a:r>
            <a:r>
              <a:rPr lang="uk-UA" sz="4000" b="1" baseline="-25000" dirty="0" smtClean="0">
                <a:solidFill>
                  <a:srgbClr val="C00000"/>
                </a:solidFill>
              </a:rPr>
              <a:t>1</a:t>
            </a:r>
            <a:r>
              <a:rPr lang="uk-UA" sz="4000" b="1" dirty="0" smtClean="0">
                <a:solidFill>
                  <a:srgbClr val="C00000"/>
                </a:solidFill>
              </a:rPr>
              <a:t>А</a:t>
            </a:r>
            <a:r>
              <a:rPr lang="uk-UA" sz="4000" b="1" baseline="-25000" dirty="0" smtClean="0">
                <a:solidFill>
                  <a:srgbClr val="C00000"/>
                </a:solidFill>
              </a:rPr>
              <a:t>2 </a:t>
            </a:r>
            <a:r>
              <a:rPr lang="uk-UA" sz="4000" b="1" dirty="0" smtClean="0">
                <a:solidFill>
                  <a:srgbClr val="C00000"/>
                </a:solidFill>
              </a:rPr>
              <a:t>  </a:t>
            </a:r>
            <a:r>
              <a:rPr lang="uk-UA" sz="3200" dirty="0" smtClean="0"/>
              <a:t>фенотип 2</a:t>
            </a:r>
            <a:endParaRPr lang="uk-UA" sz="4000" b="1" dirty="0" smtClean="0">
              <a:solidFill>
                <a:srgbClr val="C00000"/>
              </a:solidFill>
            </a:endParaRPr>
          </a:p>
          <a:p>
            <a:r>
              <a:rPr lang="uk-UA" sz="4000" b="1" dirty="0" smtClean="0"/>
              <a:t>	</a:t>
            </a:r>
            <a:r>
              <a:rPr lang="uk-UA" sz="4000" b="1" dirty="0" smtClean="0"/>
              <a:t>		</a:t>
            </a:r>
            <a:r>
              <a:rPr lang="uk-UA" sz="4000" b="1" dirty="0" smtClean="0">
                <a:solidFill>
                  <a:srgbClr val="C00000"/>
                </a:solidFill>
              </a:rPr>
              <a:t>А</a:t>
            </a:r>
            <a:r>
              <a:rPr lang="uk-UA" sz="4000" b="1" baseline="-25000" dirty="0" smtClean="0">
                <a:solidFill>
                  <a:srgbClr val="C00000"/>
                </a:solidFill>
              </a:rPr>
              <a:t>2</a:t>
            </a:r>
            <a:r>
              <a:rPr lang="uk-UA" sz="4000" b="1" dirty="0" smtClean="0">
                <a:solidFill>
                  <a:srgbClr val="C00000"/>
                </a:solidFill>
              </a:rPr>
              <a:t>А</a:t>
            </a:r>
            <a:r>
              <a:rPr lang="uk-UA" sz="4000" b="1" baseline="-25000" dirty="0" smtClean="0">
                <a:solidFill>
                  <a:srgbClr val="C00000"/>
                </a:solidFill>
              </a:rPr>
              <a:t>2 </a:t>
            </a:r>
            <a:r>
              <a:rPr lang="uk-UA" sz="4000" b="1" dirty="0" smtClean="0"/>
              <a:t>  </a:t>
            </a:r>
            <a:r>
              <a:rPr lang="uk-UA" sz="3200" dirty="0" smtClean="0"/>
              <a:t>фенотип 3</a:t>
            </a:r>
            <a:r>
              <a:rPr lang="uk-UA" sz="4000" b="1" dirty="0" smtClean="0"/>
              <a:t>	</a:t>
            </a:r>
          </a:p>
          <a:p>
            <a:r>
              <a:rPr lang="uk-UA" sz="3600" b="1" dirty="0" smtClean="0"/>
              <a:t> </a:t>
            </a:r>
            <a:endParaRPr lang="uk-UA" sz="3600" b="1" dirty="0"/>
          </a:p>
        </p:txBody>
      </p:sp>
      <p:sp>
        <p:nvSpPr>
          <p:cNvPr id="7" name="TextBox 6"/>
          <p:cNvSpPr txBox="1"/>
          <p:nvPr/>
        </p:nvSpPr>
        <p:spPr>
          <a:xfrm>
            <a:off x="1835696" y="1340768"/>
            <a:ext cx="5976664" cy="1261884"/>
          </a:xfrm>
          <a:prstGeom prst="rect">
            <a:avLst/>
          </a:prstGeom>
          <a:noFill/>
        </p:spPr>
        <p:txBody>
          <a:bodyPr wrap="square" rtlCol="0">
            <a:spAutoFit/>
          </a:bodyPr>
          <a:lstStyle/>
          <a:p>
            <a:r>
              <a:rPr lang="uk-UA" sz="3600" dirty="0" err="1" smtClean="0"/>
              <a:t>Аллели</a:t>
            </a:r>
            <a:r>
              <a:rPr lang="uk-UA" sz="3600" dirty="0" smtClean="0"/>
              <a:t>: 		</a:t>
            </a:r>
            <a:r>
              <a:rPr lang="uk-UA" sz="4000" b="1" dirty="0" smtClean="0">
                <a:solidFill>
                  <a:srgbClr val="C00000"/>
                </a:solidFill>
              </a:rPr>
              <a:t>А</a:t>
            </a:r>
            <a:r>
              <a:rPr lang="uk-UA" sz="4000" b="1" baseline="-25000" dirty="0" smtClean="0">
                <a:solidFill>
                  <a:srgbClr val="C00000"/>
                </a:solidFill>
              </a:rPr>
              <a:t>1</a:t>
            </a:r>
            <a:r>
              <a:rPr lang="uk-UA" sz="3600" b="1" dirty="0" smtClean="0"/>
              <a:t>,</a:t>
            </a:r>
            <a:r>
              <a:rPr lang="uk-UA" sz="3600" dirty="0" smtClean="0"/>
              <a:t> </a:t>
            </a:r>
            <a:r>
              <a:rPr lang="uk-UA" sz="4000" b="1" dirty="0" smtClean="0">
                <a:solidFill>
                  <a:srgbClr val="C00000"/>
                </a:solidFill>
              </a:rPr>
              <a:t>А</a:t>
            </a:r>
            <a:r>
              <a:rPr lang="uk-UA" sz="4000" b="1" baseline="-25000" dirty="0" smtClean="0">
                <a:solidFill>
                  <a:srgbClr val="C00000"/>
                </a:solidFill>
              </a:rPr>
              <a:t>2</a:t>
            </a:r>
            <a:endParaRPr lang="uk-UA" sz="4000" b="1" dirty="0" smtClean="0">
              <a:solidFill>
                <a:srgbClr val="C00000"/>
              </a:solidFill>
            </a:endParaRPr>
          </a:p>
          <a:p>
            <a:endParaRPr lang="uk-UA" sz="3600" dirty="0" smtClean="0"/>
          </a:p>
        </p:txBody>
      </p:sp>
      <p:sp>
        <p:nvSpPr>
          <p:cNvPr id="8" name="TextBox 7"/>
          <p:cNvSpPr txBox="1"/>
          <p:nvPr/>
        </p:nvSpPr>
        <p:spPr>
          <a:xfrm>
            <a:off x="1763688" y="2348880"/>
            <a:ext cx="6480720" cy="707886"/>
          </a:xfrm>
          <a:prstGeom prst="rect">
            <a:avLst/>
          </a:prstGeom>
          <a:noFill/>
        </p:spPr>
        <p:txBody>
          <a:bodyPr wrap="square" rtlCol="0">
            <a:spAutoFit/>
          </a:bodyPr>
          <a:lstStyle/>
          <a:p>
            <a:r>
              <a:rPr lang="uk-UA" sz="3600" dirty="0" err="1" smtClean="0"/>
              <a:t>Генотипы</a:t>
            </a:r>
            <a:r>
              <a:rPr lang="uk-UA" sz="3600" dirty="0" smtClean="0"/>
              <a:t>: 	</a:t>
            </a:r>
            <a:r>
              <a:rPr lang="uk-UA" sz="4000" b="1" dirty="0" smtClean="0">
                <a:solidFill>
                  <a:srgbClr val="C00000"/>
                </a:solidFill>
              </a:rPr>
              <a:t> А</a:t>
            </a:r>
            <a:r>
              <a:rPr lang="uk-UA" sz="4000" b="1" baseline="-25000" dirty="0" smtClean="0">
                <a:solidFill>
                  <a:srgbClr val="C00000"/>
                </a:solidFill>
              </a:rPr>
              <a:t>1</a:t>
            </a:r>
            <a:r>
              <a:rPr lang="uk-UA" sz="4000" b="1" dirty="0" smtClean="0">
                <a:solidFill>
                  <a:srgbClr val="C00000"/>
                </a:solidFill>
              </a:rPr>
              <a:t>А</a:t>
            </a:r>
            <a:r>
              <a:rPr lang="uk-UA" sz="4000" b="1" baseline="-25000" dirty="0" smtClean="0">
                <a:solidFill>
                  <a:srgbClr val="C00000"/>
                </a:solidFill>
              </a:rPr>
              <a:t>1</a:t>
            </a:r>
            <a:r>
              <a:rPr lang="uk-UA" sz="4000" b="1" dirty="0" smtClean="0"/>
              <a:t>, </a:t>
            </a:r>
            <a:r>
              <a:rPr lang="uk-UA" sz="4000" b="1" dirty="0" smtClean="0">
                <a:solidFill>
                  <a:srgbClr val="C00000"/>
                </a:solidFill>
              </a:rPr>
              <a:t>А</a:t>
            </a:r>
            <a:r>
              <a:rPr lang="uk-UA" sz="4000" b="1" baseline="-25000" dirty="0" smtClean="0">
                <a:solidFill>
                  <a:srgbClr val="C00000"/>
                </a:solidFill>
              </a:rPr>
              <a:t>1</a:t>
            </a:r>
            <a:r>
              <a:rPr lang="uk-UA" sz="4000" b="1" dirty="0" smtClean="0">
                <a:solidFill>
                  <a:srgbClr val="C00000"/>
                </a:solidFill>
              </a:rPr>
              <a:t>А</a:t>
            </a:r>
            <a:r>
              <a:rPr lang="uk-UA" sz="4000" b="1" baseline="-25000" dirty="0" smtClean="0">
                <a:solidFill>
                  <a:srgbClr val="C00000"/>
                </a:solidFill>
              </a:rPr>
              <a:t>2</a:t>
            </a:r>
            <a:r>
              <a:rPr lang="uk-UA" sz="4000" b="1" dirty="0" smtClean="0"/>
              <a:t>, </a:t>
            </a:r>
            <a:r>
              <a:rPr lang="uk-UA" sz="4000" b="1" dirty="0" smtClean="0">
                <a:solidFill>
                  <a:srgbClr val="C00000"/>
                </a:solidFill>
              </a:rPr>
              <a:t>А</a:t>
            </a:r>
            <a:r>
              <a:rPr lang="uk-UA" sz="4000" b="1" baseline="-25000" dirty="0" smtClean="0">
                <a:solidFill>
                  <a:srgbClr val="C00000"/>
                </a:solidFill>
              </a:rPr>
              <a:t>2</a:t>
            </a:r>
            <a:r>
              <a:rPr lang="uk-UA" sz="4000" b="1" dirty="0" smtClean="0">
                <a:solidFill>
                  <a:srgbClr val="C00000"/>
                </a:solidFill>
              </a:rPr>
              <a:t>А</a:t>
            </a:r>
            <a:r>
              <a:rPr lang="uk-UA" sz="4000" b="1" baseline="-25000" dirty="0" smtClean="0">
                <a:solidFill>
                  <a:srgbClr val="C00000"/>
                </a:solidFill>
              </a:rPr>
              <a:t>2 </a:t>
            </a:r>
            <a:endParaRPr lang="uk-UA" sz="4000" b="1"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uic.edu/classes/bios/bios100/summer2006/sickle-cell.jpg"/>
          <p:cNvPicPr>
            <a:picLocks noChangeAspect="1" noChangeArrowheads="1"/>
          </p:cNvPicPr>
          <p:nvPr/>
        </p:nvPicPr>
        <p:blipFill>
          <a:blip r:embed="rId3" cstate="print"/>
          <a:srcRect t="2260" r="-478" b="3455"/>
          <a:stretch>
            <a:fillRect/>
          </a:stretch>
        </p:blipFill>
        <p:spPr bwMode="auto">
          <a:xfrm>
            <a:off x="0" y="1268760"/>
            <a:ext cx="9144000" cy="5256584"/>
          </a:xfrm>
          <a:prstGeom prst="rect">
            <a:avLst/>
          </a:prstGeom>
          <a:noFill/>
          <a:ln w="9525">
            <a:noFill/>
            <a:miter lim="800000"/>
            <a:headEnd/>
            <a:tailEnd/>
          </a:ln>
        </p:spPr>
      </p:pic>
      <p:sp>
        <p:nvSpPr>
          <p:cNvPr id="41987" name="Прямоугольник 3"/>
          <p:cNvSpPr>
            <a:spLocks noChangeArrowheads="1"/>
          </p:cNvSpPr>
          <p:nvPr/>
        </p:nvSpPr>
        <p:spPr bwMode="auto">
          <a:xfrm>
            <a:off x="2123728" y="0"/>
            <a:ext cx="5064143" cy="830997"/>
          </a:xfrm>
          <a:prstGeom prst="rect">
            <a:avLst/>
          </a:prstGeom>
          <a:noFill/>
          <a:ln w="9525">
            <a:noFill/>
            <a:miter lim="800000"/>
            <a:headEnd/>
            <a:tailEnd/>
          </a:ln>
        </p:spPr>
        <p:txBody>
          <a:bodyPr wrap="none">
            <a:spAutoFit/>
          </a:bodyPr>
          <a:lstStyle/>
          <a:p>
            <a:pPr algn="ctr"/>
            <a:r>
              <a:rPr lang="uk-UA" sz="2800" b="1" dirty="0" err="1" smtClean="0">
                <a:latin typeface="Calibri" pitchFamily="34" charset="0"/>
              </a:rPr>
              <a:t>Серповидноклеточная</a:t>
            </a:r>
            <a:r>
              <a:rPr lang="uk-UA" sz="2800" b="1" dirty="0" smtClean="0">
                <a:latin typeface="Calibri" pitchFamily="34" charset="0"/>
              </a:rPr>
              <a:t> </a:t>
            </a:r>
            <a:r>
              <a:rPr lang="uk-UA" sz="2800" b="1" dirty="0" err="1" smtClean="0">
                <a:latin typeface="Calibri" pitchFamily="34" charset="0"/>
              </a:rPr>
              <a:t>анемия</a:t>
            </a:r>
            <a:r>
              <a:rPr lang="en-US" sz="2800" dirty="0" smtClean="0">
                <a:latin typeface="Calibri" pitchFamily="34" charset="0"/>
              </a:rPr>
              <a:t> </a:t>
            </a:r>
            <a:endParaRPr lang="en-US" sz="2800" dirty="0">
              <a:latin typeface="Calibri" pitchFamily="34" charset="0"/>
            </a:endParaRPr>
          </a:p>
          <a:p>
            <a:pPr algn="ctr"/>
            <a:r>
              <a:rPr lang="en-US" sz="2000" b="1" dirty="0">
                <a:latin typeface="Calibri" pitchFamily="34" charset="0"/>
              </a:rPr>
              <a:t>1 : 400 – 1 : 10 000</a:t>
            </a:r>
            <a:endParaRPr lang="en-US" sz="2800" b="1" dirty="0">
              <a:latin typeface="Calibri" pitchFamily="34" charset="0"/>
            </a:endParaRPr>
          </a:p>
        </p:txBody>
      </p:sp>
      <p:sp>
        <p:nvSpPr>
          <p:cNvPr id="41989" name="Прямоугольник 5"/>
          <p:cNvSpPr>
            <a:spLocks noChangeArrowheads="1"/>
          </p:cNvSpPr>
          <p:nvPr/>
        </p:nvSpPr>
        <p:spPr bwMode="auto">
          <a:xfrm>
            <a:off x="0" y="764704"/>
            <a:ext cx="9144000" cy="400110"/>
          </a:xfrm>
          <a:prstGeom prst="rect">
            <a:avLst/>
          </a:prstGeom>
          <a:noFill/>
          <a:ln w="9525">
            <a:noFill/>
            <a:miter lim="800000"/>
            <a:headEnd/>
            <a:tailEnd/>
          </a:ln>
        </p:spPr>
        <p:txBody>
          <a:bodyPr>
            <a:spAutoFit/>
          </a:bodyPr>
          <a:lstStyle/>
          <a:p>
            <a:pPr algn="ctr"/>
            <a:r>
              <a:rPr lang="uk-UA" sz="2000" b="1" dirty="0" err="1" smtClean="0">
                <a:latin typeface="Calibri" pitchFamily="34" charset="0"/>
              </a:rPr>
              <a:t>Мутация</a:t>
            </a:r>
            <a:r>
              <a:rPr lang="uk-UA" sz="2000" b="1" dirty="0" smtClean="0">
                <a:latin typeface="Calibri" pitchFamily="34" charset="0"/>
              </a:rPr>
              <a:t> в </a:t>
            </a:r>
            <a:r>
              <a:rPr lang="uk-UA" sz="2000" b="1" dirty="0" err="1" smtClean="0">
                <a:latin typeface="Calibri" pitchFamily="34" charset="0"/>
              </a:rPr>
              <a:t>гене</a:t>
            </a:r>
            <a:r>
              <a:rPr lang="uk-UA" sz="2000" b="1" dirty="0" smtClean="0">
                <a:latin typeface="Calibri" pitchFamily="34" charset="0"/>
              </a:rPr>
              <a:t> </a:t>
            </a:r>
            <a:r>
              <a:rPr lang="uk-UA" sz="2000" b="1" dirty="0" err="1" smtClean="0">
                <a:latin typeface="Calibri" pitchFamily="34" charset="0"/>
              </a:rPr>
              <a:t>гемоглобина</a:t>
            </a:r>
            <a:r>
              <a:rPr lang="en-US" sz="2000" b="1" dirty="0" smtClean="0">
                <a:latin typeface="Calibri" pitchFamily="34" charset="0"/>
              </a:rPr>
              <a:t> </a:t>
            </a:r>
            <a:endParaRPr lang="ru-RU" sz="2000" b="1"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amp;Pcy;&amp;ucy;&amp;rcy;&amp;icy;&amp;ncy;&amp;ocy;&amp;vcy;&amp;ycy;&amp;iecy; &amp;ncy;&amp;ucy;&amp;kcy;&amp;lcy;&amp;iecy;&amp;ocy;&amp;zcy;&amp;icy;&amp;dcy;&amp;ycy;"/>
          <p:cNvPicPr>
            <a:picLocks noChangeAspect="1" noChangeArrowheads="1"/>
          </p:cNvPicPr>
          <p:nvPr/>
        </p:nvPicPr>
        <p:blipFill>
          <a:blip r:embed="rId2" cstate="print">
            <a:lum contrast="30000"/>
          </a:blip>
          <a:srcRect r="31772"/>
          <a:stretch>
            <a:fillRect/>
          </a:stretch>
        </p:blipFill>
        <p:spPr bwMode="auto">
          <a:xfrm>
            <a:off x="2267744" y="404664"/>
            <a:ext cx="5040560" cy="2778770"/>
          </a:xfrm>
          <a:prstGeom prst="rect">
            <a:avLst/>
          </a:prstGeom>
          <a:noFill/>
        </p:spPr>
      </p:pic>
      <p:pic>
        <p:nvPicPr>
          <p:cNvPr id="105482" name="Picture 10" descr="&amp;pcy;&amp;icy;&amp;rcy;&amp;icy;&amp;mcy;&amp;icy;&amp;dcy;&amp;icy;&amp;ncy;&amp;ocy;&amp;vcy;&amp;ycy;&amp;iecy; &amp;ncy;&amp;ucy;&amp;kcy;&amp;lcy;&amp;iecy;&amp;ocy;&amp;zcy;&amp;icy;&amp;dcy;&amp;ycy;"/>
          <p:cNvPicPr>
            <a:picLocks noChangeAspect="1" noChangeArrowheads="1"/>
          </p:cNvPicPr>
          <p:nvPr/>
        </p:nvPicPr>
        <p:blipFill>
          <a:blip r:embed="rId3" cstate="print">
            <a:lum contrast="30000"/>
          </a:blip>
          <a:srcRect/>
          <a:stretch>
            <a:fillRect/>
          </a:stretch>
        </p:blipFill>
        <p:spPr bwMode="auto">
          <a:xfrm>
            <a:off x="971600" y="3429000"/>
            <a:ext cx="7192941" cy="2952328"/>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noChangeArrowheads="1"/>
          </p:cNvPicPr>
          <p:nvPr/>
        </p:nvPicPr>
        <p:blipFill>
          <a:blip r:embed="rId2" cstate="print"/>
          <a:srcRect/>
          <a:stretch>
            <a:fillRect/>
          </a:stretch>
        </p:blipFill>
        <p:spPr bwMode="auto">
          <a:xfrm>
            <a:off x="539552" y="1412776"/>
            <a:ext cx="8051985" cy="5247006"/>
          </a:xfrm>
          <a:prstGeom prst="rect">
            <a:avLst/>
          </a:prstGeom>
          <a:noFill/>
          <a:ln w="9525">
            <a:noFill/>
            <a:miter lim="800000"/>
            <a:headEnd/>
            <a:tailEnd/>
          </a:ln>
        </p:spPr>
      </p:pic>
      <p:sp>
        <p:nvSpPr>
          <p:cNvPr id="43011" name="TextBox 4"/>
          <p:cNvSpPr txBox="1">
            <a:spLocks noChangeArrowheads="1"/>
          </p:cNvSpPr>
          <p:nvPr/>
        </p:nvSpPr>
        <p:spPr bwMode="auto">
          <a:xfrm>
            <a:off x="357188" y="285750"/>
            <a:ext cx="8462962" cy="1200329"/>
          </a:xfrm>
          <a:prstGeom prst="rect">
            <a:avLst/>
          </a:prstGeom>
          <a:noFill/>
          <a:ln w="9525">
            <a:noFill/>
            <a:miter lim="800000"/>
            <a:headEnd/>
            <a:tailEnd/>
          </a:ln>
        </p:spPr>
        <p:txBody>
          <a:bodyPr>
            <a:spAutoFit/>
          </a:bodyPr>
          <a:lstStyle/>
          <a:p>
            <a:r>
              <a:rPr lang="uk-UA" sz="2400" dirty="0" err="1" smtClean="0">
                <a:latin typeface="Calibri" pitchFamily="34" charset="0"/>
              </a:rPr>
              <a:t>Эритроциты</a:t>
            </a:r>
            <a:r>
              <a:rPr lang="uk-UA" sz="2400" dirty="0" smtClean="0">
                <a:latin typeface="Calibri" pitchFamily="34" charset="0"/>
              </a:rPr>
              <a:t> </a:t>
            </a:r>
            <a:r>
              <a:rPr lang="uk-UA" sz="2400" dirty="0" err="1" smtClean="0">
                <a:latin typeface="Calibri" pitchFamily="34" charset="0"/>
              </a:rPr>
              <a:t>живут</a:t>
            </a:r>
            <a:r>
              <a:rPr lang="uk-UA" sz="2400" dirty="0" smtClean="0">
                <a:latin typeface="Calibri" pitchFamily="34" charset="0"/>
              </a:rPr>
              <a:t> </a:t>
            </a:r>
            <a:r>
              <a:rPr lang="uk-UA" sz="2400" dirty="0" err="1" smtClean="0">
                <a:latin typeface="Calibri" pitchFamily="34" charset="0"/>
              </a:rPr>
              <a:t>около</a:t>
            </a:r>
            <a:r>
              <a:rPr lang="uk-UA" sz="2400" dirty="0" smtClean="0">
                <a:latin typeface="Calibri" pitchFamily="34" charset="0"/>
              </a:rPr>
              <a:t> 10 </a:t>
            </a:r>
            <a:r>
              <a:rPr lang="uk-UA" sz="2400" dirty="0" err="1" smtClean="0">
                <a:latin typeface="Calibri" pitchFamily="34" charset="0"/>
              </a:rPr>
              <a:t>дней</a:t>
            </a:r>
            <a:r>
              <a:rPr lang="uk-UA" sz="2400" dirty="0" smtClean="0">
                <a:latin typeface="Calibri" pitchFamily="34" charset="0"/>
              </a:rPr>
              <a:t> </a:t>
            </a:r>
            <a:r>
              <a:rPr lang="uk-UA" sz="2400" dirty="0" err="1" smtClean="0">
                <a:latin typeface="Calibri" pitchFamily="34" charset="0"/>
              </a:rPr>
              <a:t>вместо</a:t>
            </a:r>
            <a:r>
              <a:rPr lang="uk-UA" sz="2400" dirty="0" smtClean="0">
                <a:latin typeface="Calibri" pitchFamily="34" charset="0"/>
              </a:rPr>
              <a:t> 100-120 (</a:t>
            </a:r>
            <a:r>
              <a:rPr lang="uk-UA" sz="2400" dirty="0" err="1" smtClean="0">
                <a:latin typeface="Calibri" pitchFamily="34" charset="0"/>
              </a:rPr>
              <a:t>анемия</a:t>
            </a:r>
            <a:r>
              <a:rPr lang="uk-UA" sz="2400" dirty="0" smtClean="0">
                <a:latin typeface="Calibri" pitchFamily="34" charset="0"/>
              </a:rPr>
              <a:t>)</a:t>
            </a:r>
            <a:endParaRPr lang="en-US" sz="2400" b="1" dirty="0">
              <a:latin typeface="Calibri" pitchFamily="34" charset="0"/>
            </a:endParaRPr>
          </a:p>
          <a:p>
            <a:r>
              <a:rPr lang="uk-UA" sz="2400" dirty="0" err="1" smtClean="0">
                <a:latin typeface="Calibri" pitchFamily="34" charset="0"/>
              </a:rPr>
              <a:t>Блокируют</a:t>
            </a:r>
            <a:r>
              <a:rPr lang="uk-UA" sz="2400" dirty="0" smtClean="0">
                <a:latin typeface="Calibri" pitchFamily="34" charset="0"/>
              </a:rPr>
              <a:t> </a:t>
            </a:r>
            <a:r>
              <a:rPr lang="uk-UA" sz="2400" dirty="0" err="1" smtClean="0">
                <a:latin typeface="Calibri" pitchFamily="34" charset="0"/>
              </a:rPr>
              <a:t>мелкие</a:t>
            </a:r>
            <a:r>
              <a:rPr lang="uk-UA" sz="2400" dirty="0" smtClean="0">
                <a:latin typeface="Calibri" pitchFamily="34" charset="0"/>
              </a:rPr>
              <a:t> </a:t>
            </a:r>
            <a:r>
              <a:rPr lang="uk-UA" sz="2400" dirty="0" err="1" smtClean="0">
                <a:latin typeface="Calibri" pitchFamily="34" charset="0"/>
              </a:rPr>
              <a:t>сосуды</a:t>
            </a:r>
            <a:r>
              <a:rPr lang="uk-UA" sz="2400" dirty="0" smtClean="0">
                <a:latin typeface="Calibri" pitchFamily="34" charset="0"/>
              </a:rPr>
              <a:t>, </a:t>
            </a:r>
            <a:r>
              <a:rPr lang="uk-UA" sz="2400" dirty="0" err="1" smtClean="0">
                <a:latin typeface="Calibri" pitchFamily="34" charset="0"/>
              </a:rPr>
              <a:t>кислородный</a:t>
            </a:r>
            <a:r>
              <a:rPr lang="uk-UA" sz="2400" dirty="0" smtClean="0">
                <a:latin typeface="Calibri" pitchFamily="34" charset="0"/>
              </a:rPr>
              <a:t> </a:t>
            </a:r>
            <a:r>
              <a:rPr lang="uk-UA" sz="2400" dirty="0" err="1" smtClean="0">
                <a:latin typeface="Calibri" pitchFamily="34" charset="0"/>
              </a:rPr>
              <a:t>дефицит</a:t>
            </a:r>
            <a:r>
              <a:rPr lang="uk-UA" sz="2400" dirty="0" smtClean="0">
                <a:latin typeface="Calibri" pitchFamily="34" charset="0"/>
              </a:rPr>
              <a:t> тканей (</a:t>
            </a:r>
            <a:r>
              <a:rPr lang="uk-UA" sz="2400" dirty="0" err="1" smtClean="0">
                <a:latin typeface="Calibri" pitchFamily="34" charset="0"/>
              </a:rPr>
              <a:t>ишемия</a:t>
            </a:r>
            <a:r>
              <a:rPr lang="uk-UA" sz="2400" dirty="0" smtClean="0">
                <a:latin typeface="Calibri" pitchFamily="34" charset="0"/>
              </a:rPr>
              <a:t>), некроз и </a:t>
            </a:r>
            <a:r>
              <a:rPr lang="uk-UA" sz="2400" dirty="0" err="1" smtClean="0">
                <a:latin typeface="Calibri" pitchFamily="34" charset="0"/>
              </a:rPr>
              <a:t>боль</a:t>
            </a:r>
            <a:endParaRPr lang="uk-UA" sz="2400" dirty="0" smtClean="0">
              <a:latin typeface="Calibri"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Рисунок 15" descr="map of high frequency sickle-cell anemia areas of the Old World showing that it is most common in West Central Africa and India"/>
          <p:cNvPicPr>
            <a:picLocks noChangeAspect="1" noChangeArrowheads="1"/>
          </p:cNvPicPr>
          <p:nvPr/>
        </p:nvPicPr>
        <p:blipFill>
          <a:blip r:embed="rId3" cstate="print"/>
          <a:srcRect/>
          <a:stretch>
            <a:fillRect/>
          </a:stretch>
        </p:blipFill>
        <p:spPr bwMode="auto">
          <a:xfrm>
            <a:off x="3995738" y="3429000"/>
            <a:ext cx="5076825" cy="3403600"/>
          </a:xfrm>
          <a:prstGeom prst="rect">
            <a:avLst/>
          </a:prstGeom>
          <a:noFill/>
          <a:ln w="9525">
            <a:noFill/>
            <a:miter lim="800000"/>
            <a:headEnd/>
            <a:tailEnd/>
          </a:ln>
        </p:spPr>
      </p:pic>
      <p:pic>
        <p:nvPicPr>
          <p:cNvPr id="44035" name="Рисунок 12" descr="map of endemic falciparum malarial regions of the Old World showing high frequencies around the Mediterranean Basin, in Central Africa, and South Asia"/>
          <p:cNvPicPr>
            <a:picLocks noChangeAspect="1" noChangeArrowheads="1"/>
          </p:cNvPicPr>
          <p:nvPr/>
        </p:nvPicPr>
        <p:blipFill>
          <a:blip r:embed="rId4" cstate="print"/>
          <a:srcRect/>
          <a:stretch>
            <a:fillRect/>
          </a:stretch>
        </p:blipFill>
        <p:spPr bwMode="auto">
          <a:xfrm>
            <a:off x="3995738" y="44450"/>
            <a:ext cx="5076825" cy="3330575"/>
          </a:xfrm>
          <a:prstGeom prst="rect">
            <a:avLst/>
          </a:prstGeom>
          <a:noFill/>
          <a:ln w="9525">
            <a:noFill/>
            <a:miter lim="800000"/>
            <a:headEnd/>
            <a:tailEnd/>
          </a:ln>
        </p:spPr>
      </p:pic>
      <p:sp>
        <p:nvSpPr>
          <p:cNvPr id="44036" name="Прямоугольник 7"/>
          <p:cNvSpPr>
            <a:spLocks noChangeArrowheads="1"/>
          </p:cNvSpPr>
          <p:nvPr/>
        </p:nvSpPr>
        <p:spPr bwMode="auto">
          <a:xfrm>
            <a:off x="323528" y="260648"/>
            <a:ext cx="3455615" cy="2677656"/>
          </a:xfrm>
          <a:prstGeom prst="rect">
            <a:avLst/>
          </a:prstGeom>
          <a:noFill/>
          <a:ln w="9525">
            <a:noFill/>
            <a:miter lim="800000"/>
            <a:headEnd/>
            <a:tailEnd/>
          </a:ln>
        </p:spPr>
        <p:txBody>
          <a:bodyPr wrap="square">
            <a:spAutoFit/>
          </a:bodyPr>
          <a:lstStyle/>
          <a:p>
            <a:r>
              <a:rPr lang="uk-UA" sz="2400" dirty="0" err="1" smtClean="0">
                <a:latin typeface="Calibri" pitchFamily="34" charset="0"/>
              </a:rPr>
              <a:t>Регионы</a:t>
            </a:r>
            <a:r>
              <a:rPr lang="uk-UA" sz="2400" dirty="0" smtClean="0">
                <a:latin typeface="Calibri" pitchFamily="34" charset="0"/>
              </a:rPr>
              <a:t> </a:t>
            </a:r>
            <a:r>
              <a:rPr lang="uk-UA" sz="2400" dirty="0" err="1" smtClean="0">
                <a:latin typeface="Calibri" pitchFamily="34" charset="0"/>
              </a:rPr>
              <a:t>распространения</a:t>
            </a:r>
            <a:r>
              <a:rPr lang="uk-UA" sz="2400" dirty="0" smtClean="0">
                <a:latin typeface="Calibri" pitchFamily="34" charset="0"/>
              </a:rPr>
              <a:t> </a:t>
            </a:r>
            <a:r>
              <a:rPr lang="uk-UA" sz="2400" dirty="0" err="1" smtClean="0">
                <a:latin typeface="Calibri" pitchFamily="34" charset="0"/>
              </a:rPr>
              <a:t>серповидноклеточной</a:t>
            </a:r>
            <a:r>
              <a:rPr lang="uk-UA" sz="2400" dirty="0" smtClean="0">
                <a:latin typeface="Calibri" pitchFamily="34" charset="0"/>
              </a:rPr>
              <a:t> </a:t>
            </a:r>
            <a:r>
              <a:rPr lang="uk-UA" sz="2400" dirty="0" err="1" smtClean="0">
                <a:latin typeface="Calibri" pitchFamily="34" charset="0"/>
              </a:rPr>
              <a:t>анемии</a:t>
            </a:r>
            <a:r>
              <a:rPr lang="uk-UA" sz="2400" dirty="0" smtClean="0">
                <a:latin typeface="Calibri" pitchFamily="34" charset="0"/>
              </a:rPr>
              <a:t> </a:t>
            </a:r>
            <a:r>
              <a:rPr lang="uk-UA" sz="2400" dirty="0" err="1" smtClean="0">
                <a:latin typeface="Calibri" pitchFamily="34" charset="0"/>
              </a:rPr>
              <a:t>совпадают</a:t>
            </a:r>
            <a:r>
              <a:rPr lang="uk-UA" sz="2400" dirty="0" smtClean="0">
                <a:latin typeface="Calibri" pitchFamily="34" charset="0"/>
              </a:rPr>
              <a:t> с районами </a:t>
            </a:r>
            <a:r>
              <a:rPr lang="uk-UA" sz="2400" dirty="0" err="1" smtClean="0">
                <a:latin typeface="Calibri" pitchFamily="34" charset="0"/>
              </a:rPr>
              <a:t>распространения</a:t>
            </a:r>
            <a:r>
              <a:rPr lang="uk-UA" sz="2400" dirty="0" smtClean="0">
                <a:latin typeface="Calibri" pitchFamily="34" charset="0"/>
              </a:rPr>
              <a:t> </a:t>
            </a:r>
            <a:r>
              <a:rPr lang="uk-UA" sz="2400" dirty="0" err="1" smtClean="0">
                <a:latin typeface="Calibri" pitchFamily="34" charset="0"/>
              </a:rPr>
              <a:t>малярии</a:t>
            </a:r>
            <a:endParaRPr lang="ru-RU" sz="2400" dirty="0">
              <a:latin typeface="Calibri"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87624" y="260648"/>
            <a:ext cx="6840760" cy="707886"/>
          </a:xfrm>
          <a:prstGeom prst="rect">
            <a:avLst/>
          </a:prstGeom>
        </p:spPr>
        <p:txBody>
          <a:bodyPr wrap="square">
            <a:spAutoFit/>
          </a:bodyPr>
          <a:lstStyle/>
          <a:p>
            <a:pPr algn="ctr"/>
            <a:r>
              <a:rPr lang="uk-UA" sz="4000" b="1" dirty="0" err="1" smtClean="0"/>
              <a:t>Кодоминирование</a:t>
            </a:r>
            <a:endParaRPr lang="uk-UA" sz="4000" b="1" dirty="0" smtClean="0"/>
          </a:p>
        </p:txBody>
      </p:sp>
      <p:sp>
        <p:nvSpPr>
          <p:cNvPr id="4" name="TextBox 3"/>
          <p:cNvSpPr txBox="1"/>
          <p:nvPr/>
        </p:nvSpPr>
        <p:spPr>
          <a:xfrm>
            <a:off x="1835696" y="3573016"/>
            <a:ext cx="6696744" cy="2492990"/>
          </a:xfrm>
          <a:prstGeom prst="rect">
            <a:avLst/>
          </a:prstGeom>
          <a:noFill/>
        </p:spPr>
        <p:txBody>
          <a:bodyPr wrap="square" rtlCol="0">
            <a:spAutoFit/>
          </a:bodyPr>
          <a:lstStyle/>
          <a:p>
            <a:r>
              <a:rPr lang="uk-UA" sz="3600" dirty="0" err="1" smtClean="0"/>
              <a:t>Фенотипы</a:t>
            </a:r>
            <a:r>
              <a:rPr lang="uk-UA" sz="3600" dirty="0" smtClean="0"/>
              <a:t>:</a:t>
            </a:r>
            <a:r>
              <a:rPr lang="uk-UA" sz="4000" b="1" dirty="0" smtClean="0"/>
              <a:t> 	</a:t>
            </a:r>
            <a:r>
              <a:rPr lang="uk-UA" sz="4000" b="1" dirty="0" smtClean="0">
                <a:solidFill>
                  <a:srgbClr val="C00000"/>
                </a:solidFill>
              </a:rPr>
              <a:t>А</a:t>
            </a:r>
            <a:r>
              <a:rPr lang="uk-UA" sz="4000" b="1" baseline="-25000" dirty="0" smtClean="0">
                <a:solidFill>
                  <a:srgbClr val="C00000"/>
                </a:solidFill>
              </a:rPr>
              <a:t>1</a:t>
            </a:r>
            <a:r>
              <a:rPr lang="uk-UA" sz="4000" b="1" dirty="0" smtClean="0">
                <a:solidFill>
                  <a:srgbClr val="C00000"/>
                </a:solidFill>
              </a:rPr>
              <a:t>А</a:t>
            </a:r>
            <a:r>
              <a:rPr lang="uk-UA" sz="4000" b="1" baseline="-25000" dirty="0" smtClean="0">
                <a:solidFill>
                  <a:srgbClr val="C00000"/>
                </a:solidFill>
              </a:rPr>
              <a:t>1 </a:t>
            </a:r>
            <a:r>
              <a:rPr lang="uk-UA" sz="4000" b="1" dirty="0" smtClean="0"/>
              <a:t>  </a:t>
            </a:r>
            <a:r>
              <a:rPr lang="uk-UA" sz="3200" dirty="0" smtClean="0"/>
              <a:t>фенотип 1</a:t>
            </a:r>
            <a:endParaRPr lang="uk-UA" sz="4000" dirty="0" smtClean="0"/>
          </a:p>
          <a:p>
            <a:r>
              <a:rPr lang="uk-UA" sz="4000" b="1" dirty="0" smtClean="0"/>
              <a:t>	</a:t>
            </a:r>
            <a:r>
              <a:rPr lang="uk-UA" sz="4000" b="1" dirty="0" smtClean="0"/>
              <a:t>		</a:t>
            </a:r>
            <a:r>
              <a:rPr lang="uk-UA" sz="4000" b="1" dirty="0" smtClean="0">
                <a:solidFill>
                  <a:srgbClr val="C00000"/>
                </a:solidFill>
              </a:rPr>
              <a:t>А</a:t>
            </a:r>
            <a:r>
              <a:rPr lang="uk-UA" sz="4000" b="1" baseline="-25000" dirty="0" smtClean="0">
                <a:solidFill>
                  <a:srgbClr val="C00000"/>
                </a:solidFill>
              </a:rPr>
              <a:t>1</a:t>
            </a:r>
            <a:r>
              <a:rPr lang="uk-UA" sz="4000" b="1" dirty="0" smtClean="0">
                <a:solidFill>
                  <a:srgbClr val="C00000"/>
                </a:solidFill>
              </a:rPr>
              <a:t>А</a:t>
            </a:r>
            <a:r>
              <a:rPr lang="uk-UA" sz="4000" b="1" baseline="-25000" dirty="0" smtClean="0">
                <a:solidFill>
                  <a:srgbClr val="C00000"/>
                </a:solidFill>
              </a:rPr>
              <a:t>2 </a:t>
            </a:r>
            <a:r>
              <a:rPr lang="uk-UA" sz="4000" b="1" dirty="0" smtClean="0">
                <a:solidFill>
                  <a:srgbClr val="C00000"/>
                </a:solidFill>
              </a:rPr>
              <a:t>  </a:t>
            </a:r>
            <a:r>
              <a:rPr lang="uk-UA" sz="3200" dirty="0" smtClean="0"/>
              <a:t>фенотип 1+2</a:t>
            </a:r>
            <a:endParaRPr lang="uk-UA" sz="4000" b="1" dirty="0" smtClean="0">
              <a:solidFill>
                <a:srgbClr val="C00000"/>
              </a:solidFill>
            </a:endParaRPr>
          </a:p>
          <a:p>
            <a:r>
              <a:rPr lang="uk-UA" sz="4000" b="1" dirty="0" smtClean="0"/>
              <a:t>	</a:t>
            </a:r>
            <a:r>
              <a:rPr lang="uk-UA" sz="4000" b="1" dirty="0" smtClean="0"/>
              <a:t>		</a:t>
            </a:r>
            <a:r>
              <a:rPr lang="uk-UA" sz="4000" b="1" dirty="0" smtClean="0">
                <a:solidFill>
                  <a:srgbClr val="C00000"/>
                </a:solidFill>
              </a:rPr>
              <a:t>А</a:t>
            </a:r>
            <a:r>
              <a:rPr lang="uk-UA" sz="4000" b="1" baseline="-25000" dirty="0" smtClean="0">
                <a:solidFill>
                  <a:srgbClr val="C00000"/>
                </a:solidFill>
              </a:rPr>
              <a:t>2</a:t>
            </a:r>
            <a:r>
              <a:rPr lang="uk-UA" sz="4000" b="1" dirty="0" smtClean="0">
                <a:solidFill>
                  <a:srgbClr val="C00000"/>
                </a:solidFill>
              </a:rPr>
              <a:t>А</a:t>
            </a:r>
            <a:r>
              <a:rPr lang="uk-UA" sz="4000" b="1" baseline="-25000" dirty="0" smtClean="0">
                <a:solidFill>
                  <a:srgbClr val="C00000"/>
                </a:solidFill>
              </a:rPr>
              <a:t>2 </a:t>
            </a:r>
            <a:r>
              <a:rPr lang="uk-UA" sz="4000" b="1" dirty="0" smtClean="0"/>
              <a:t>  </a:t>
            </a:r>
            <a:r>
              <a:rPr lang="uk-UA" sz="3200" dirty="0" smtClean="0"/>
              <a:t>фенотип 2</a:t>
            </a:r>
            <a:r>
              <a:rPr lang="uk-UA" sz="4000" b="1" dirty="0" smtClean="0"/>
              <a:t>	</a:t>
            </a:r>
          </a:p>
          <a:p>
            <a:r>
              <a:rPr lang="uk-UA" sz="3600" b="1" dirty="0" smtClean="0"/>
              <a:t> </a:t>
            </a:r>
            <a:endParaRPr lang="uk-UA" sz="3600" b="1" dirty="0"/>
          </a:p>
        </p:txBody>
      </p:sp>
      <p:sp>
        <p:nvSpPr>
          <p:cNvPr id="7" name="TextBox 6"/>
          <p:cNvSpPr txBox="1"/>
          <p:nvPr/>
        </p:nvSpPr>
        <p:spPr>
          <a:xfrm>
            <a:off x="1835696" y="1340768"/>
            <a:ext cx="5976664" cy="1261884"/>
          </a:xfrm>
          <a:prstGeom prst="rect">
            <a:avLst/>
          </a:prstGeom>
          <a:noFill/>
        </p:spPr>
        <p:txBody>
          <a:bodyPr wrap="square" rtlCol="0">
            <a:spAutoFit/>
          </a:bodyPr>
          <a:lstStyle/>
          <a:p>
            <a:r>
              <a:rPr lang="uk-UA" sz="3600" dirty="0" err="1" smtClean="0"/>
              <a:t>Аллели</a:t>
            </a:r>
            <a:r>
              <a:rPr lang="uk-UA" sz="3600" dirty="0" smtClean="0"/>
              <a:t>: 		</a:t>
            </a:r>
            <a:r>
              <a:rPr lang="uk-UA" sz="4000" b="1" dirty="0" smtClean="0">
                <a:solidFill>
                  <a:srgbClr val="C00000"/>
                </a:solidFill>
              </a:rPr>
              <a:t>А</a:t>
            </a:r>
            <a:r>
              <a:rPr lang="uk-UA" sz="4000" b="1" baseline="-25000" dirty="0" smtClean="0">
                <a:solidFill>
                  <a:srgbClr val="C00000"/>
                </a:solidFill>
              </a:rPr>
              <a:t>1</a:t>
            </a:r>
            <a:r>
              <a:rPr lang="uk-UA" sz="3600" b="1" dirty="0" smtClean="0"/>
              <a:t>,</a:t>
            </a:r>
            <a:r>
              <a:rPr lang="uk-UA" sz="3600" dirty="0" smtClean="0"/>
              <a:t> </a:t>
            </a:r>
            <a:r>
              <a:rPr lang="uk-UA" sz="4000" b="1" dirty="0" smtClean="0">
                <a:solidFill>
                  <a:srgbClr val="C00000"/>
                </a:solidFill>
              </a:rPr>
              <a:t>А</a:t>
            </a:r>
            <a:r>
              <a:rPr lang="uk-UA" sz="4000" b="1" baseline="-25000" dirty="0" smtClean="0">
                <a:solidFill>
                  <a:srgbClr val="C00000"/>
                </a:solidFill>
              </a:rPr>
              <a:t>2</a:t>
            </a:r>
            <a:endParaRPr lang="uk-UA" sz="4000" b="1" dirty="0" smtClean="0">
              <a:solidFill>
                <a:srgbClr val="C00000"/>
              </a:solidFill>
            </a:endParaRPr>
          </a:p>
          <a:p>
            <a:endParaRPr lang="uk-UA" sz="3600" dirty="0" smtClean="0"/>
          </a:p>
        </p:txBody>
      </p:sp>
      <p:sp>
        <p:nvSpPr>
          <p:cNvPr id="8" name="TextBox 7"/>
          <p:cNvSpPr txBox="1"/>
          <p:nvPr/>
        </p:nvSpPr>
        <p:spPr>
          <a:xfrm>
            <a:off x="1763688" y="2348880"/>
            <a:ext cx="6480720" cy="707886"/>
          </a:xfrm>
          <a:prstGeom prst="rect">
            <a:avLst/>
          </a:prstGeom>
          <a:noFill/>
        </p:spPr>
        <p:txBody>
          <a:bodyPr wrap="square" rtlCol="0">
            <a:spAutoFit/>
          </a:bodyPr>
          <a:lstStyle/>
          <a:p>
            <a:r>
              <a:rPr lang="uk-UA" sz="3600" dirty="0" err="1" smtClean="0"/>
              <a:t>Генотипы</a:t>
            </a:r>
            <a:r>
              <a:rPr lang="uk-UA" sz="3600" dirty="0" smtClean="0"/>
              <a:t>: 	</a:t>
            </a:r>
            <a:r>
              <a:rPr lang="uk-UA" sz="4000" b="1" dirty="0" smtClean="0">
                <a:solidFill>
                  <a:srgbClr val="C00000"/>
                </a:solidFill>
              </a:rPr>
              <a:t> А</a:t>
            </a:r>
            <a:r>
              <a:rPr lang="uk-UA" sz="4000" b="1" baseline="-25000" dirty="0" smtClean="0">
                <a:solidFill>
                  <a:srgbClr val="C00000"/>
                </a:solidFill>
              </a:rPr>
              <a:t>1</a:t>
            </a:r>
            <a:r>
              <a:rPr lang="uk-UA" sz="4000" b="1" dirty="0" smtClean="0">
                <a:solidFill>
                  <a:srgbClr val="C00000"/>
                </a:solidFill>
              </a:rPr>
              <a:t>А</a:t>
            </a:r>
            <a:r>
              <a:rPr lang="uk-UA" sz="4000" b="1" baseline="-25000" dirty="0" smtClean="0">
                <a:solidFill>
                  <a:srgbClr val="C00000"/>
                </a:solidFill>
              </a:rPr>
              <a:t>1</a:t>
            </a:r>
            <a:r>
              <a:rPr lang="uk-UA" sz="4000" b="1" dirty="0" smtClean="0"/>
              <a:t>, </a:t>
            </a:r>
            <a:r>
              <a:rPr lang="uk-UA" sz="4000" b="1" dirty="0" smtClean="0">
                <a:solidFill>
                  <a:srgbClr val="C00000"/>
                </a:solidFill>
              </a:rPr>
              <a:t>А</a:t>
            </a:r>
            <a:r>
              <a:rPr lang="uk-UA" sz="4000" b="1" baseline="-25000" dirty="0" smtClean="0">
                <a:solidFill>
                  <a:srgbClr val="C00000"/>
                </a:solidFill>
              </a:rPr>
              <a:t>1</a:t>
            </a:r>
            <a:r>
              <a:rPr lang="uk-UA" sz="4000" b="1" dirty="0" smtClean="0">
                <a:solidFill>
                  <a:srgbClr val="C00000"/>
                </a:solidFill>
              </a:rPr>
              <a:t>А</a:t>
            </a:r>
            <a:r>
              <a:rPr lang="uk-UA" sz="4000" b="1" baseline="-25000" dirty="0" smtClean="0">
                <a:solidFill>
                  <a:srgbClr val="C00000"/>
                </a:solidFill>
              </a:rPr>
              <a:t>2</a:t>
            </a:r>
            <a:r>
              <a:rPr lang="uk-UA" sz="4000" b="1" dirty="0" smtClean="0"/>
              <a:t>, </a:t>
            </a:r>
            <a:r>
              <a:rPr lang="uk-UA" sz="4000" b="1" dirty="0" smtClean="0">
                <a:solidFill>
                  <a:srgbClr val="C00000"/>
                </a:solidFill>
              </a:rPr>
              <a:t>А</a:t>
            </a:r>
            <a:r>
              <a:rPr lang="uk-UA" sz="4000" b="1" baseline="-25000" dirty="0" smtClean="0">
                <a:solidFill>
                  <a:srgbClr val="C00000"/>
                </a:solidFill>
              </a:rPr>
              <a:t>2</a:t>
            </a:r>
            <a:r>
              <a:rPr lang="uk-UA" sz="4000" b="1" dirty="0" smtClean="0">
                <a:solidFill>
                  <a:srgbClr val="C00000"/>
                </a:solidFill>
              </a:rPr>
              <a:t>А</a:t>
            </a:r>
            <a:r>
              <a:rPr lang="uk-UA" sz="4000" b="1" baseline="-25000" dirty="0" smtClean="0">
                <a:solidFill>
                  <a:srgbClr val="C00000"/>
                </a:solidFill>
              </a:rPr>
              <a:t>2 </a:t>
            </a:r>
            <a:endParaRPr lang="uk-UA" sz="4000" b="1" dirty="0" smtClean="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836712"/>
            <a:ext cx="8280920" cy="4832092"/>
          </a:xfrm>
          <a:prstGeom prst="rect">
            <a:avLst/>
          </a:prstGeom>
        </p:spPr>
        <p:txBody>
          <a:bodyPr wrap="square">
            <a:spAutoFit/>
          </a:bodyPr>
          <a:lstStyle/>
          <a:p>
            <a:r>
              <a:rPr lang="ru-RU" sz="2800" dirty="0" smtClean="0"/>
              <a:t>Четыре </a:t>
            </a:r>
            <a:r>
              <a:rPr lang="ru-RU" sz="2800" dirty="0" smtClean="0"/>
              <a:t>группы крови человека </a:t>
            </a:r>
            <a:r>
              <a:rPr lang="ru-RU" sz="2800" dirty="0" smtClean="0"/>
              <a:t> по системе АВ0 обусловлены </a:t>
            </a:r>
            <a:r>
              <a:rPr lang="ru-RU" sz="2800" dirty="0" smtClean="0"/>
              <a:t>наследованием трех аллелей одного гена </a:t>
            </a:r>
            <a:r>
              <a:rPr lang="ru-RU" sz="2800" dirty="0" smtClean="0"/>
              <a:t>   </a:t>
            </a:r>
            <a:r>
              <a:rPr lang="ru-RU" sz="2800" b="1" dirty="0" smtClean="0">
                <a:solidFill>
                  <a:srgbClr val="C00000"/>
                </a:solidFill>
              </a:rPr>
              <a:t>I</a:t>
            </a:r>
            <a:r>
              <a:rPr lang="ru-RU" sz="2800" b="1" baseline="30000" dirty="0" smtClean="0">
                <a:solidFill>
                  <a:srgbClr val="C00000"/>
                </a:solidFill>
              </a:rPr>
              <a:t>A</a:t>
            </a:r>
            <a:r>
              <a:rPr lang="ru-RU" sz="2800" dirty="0" smtClean="0"/>
              <a:t>, </a:t>
            </a:r>
            <a:r>
              <a:rPr lang="ru-RU" sz="2800" b="1" dirty="0" smtClean="0">
                <a:solidFill>
                  <a:srgbClr val="C00000"/>
                </a:solidFill>
              </a:rPr>
              <a:t>I</a:t>
            </a:r>
            <a:r>
              <a:rPr lang="ru-RU" sz="2800" b="1" baseline="30000" dirty="0" smtClean="0">
                <a:solidFill>
                  <a:srgbClr val="C00000"/>
                </a:solidFill>
              </a:rPr>
              <a:t>B</a:t>
            </a:r>
            <a:r>
              <a:rPr lang="ru-RU" sz="2800" dirty="0" smtClean="0"/>
              <a:t>, </a:t>
            </a:r>
            <a:r>
              <a:rPr lang="ru-RU" sz="2800" b="1" dirty="0" err="1" smtClean="0">
                <a:solidFill>
                  <a:srgbClr val="C00000"/>
                </a:solidFill>
              </a:rPr>
              <a:t>i</a:t>
            </a:r>
            <a:r>
              <a:rPr lang="ru-RU" sz="2800" dirty="0" smtClean="0"/>
              <a:t>. </a:t>
            </a:r>
            <a:endParaRPr lang="ru-RU" sz="2800" dirty="0" smtClean="0"/>
          </a:p>
          <a:p>
            <a:endParaRPr lang="ru-RU" sz="2800" dirty="0" smtClean="0"/>
          </a:p>
          <a:p>
            <a:r>
              <a:rPr lang="ru-RU" sz="2800" dirty="0" smtClean="0"/>
              <a:t>Явление</a:t>
            </a:r>
            <a:r>
              <a:rPr lang="ru-RU" sz="2800" dirty="0" smtClean="0"/>
              <a:t>, при котором имеется более чем два </a:t>
            </a:r>
            <a:r>
              <a:rPr lang="ru-RU" sz="2800" dirty="0" err="1" smtClean="0"/>
              <a:t>аллеля</a:t>
            </a:r>
            <a:r>
              <a:rPr lang="ru-RU" sz="2800" dirty="0" smtClean="0"/>
              <a:t> данного гена, называется </a:t>
            </a:r>
            <a:r>
              <a:rPr lang="ru-RU" sz="2800" b="1" dirty="0" smtClean="0"/>
              <a:t>множественным</a:t>
            </a:r>
            <a:r>
              <a:rPr lang="ru-RU" sz="2800" dirty="0" smtClean="0"/>
              <a:t> </a:t>
            </a:r>
            <a:r>
              <a:rPr lang="ru-RU" sz="2800" b="1" dirty="0" smtClean="0"/>
              <a:t>аллелизмом</a:t>
            </a:r>
            <a:r>
              <a:rPr lang="ru-RU" sz="2800" dirty="0" smtClean="0"/>
              <a:t>. </a:t>
            </a:r>
            <a:endParaRPr lang="ru-RU" sz="2800" dirty="0" smtClean="0"/>
          </a:p>
          <a:p>
            <a:endParaRPr lang="ru-RU" sz="2800" dirty="0" smtClean="0"/>
          </a:p>
          <a:p>
            <a:r>
              <a:rPr lang="ru-RU" sz="2800" dirty="0" smtClean="0"/>
              <a:t>Комбинируясь </a:t>
            </a:r>
            <a:r>
              <a:rPr lang="ru-RU" sz="2800" dirty="0" smtClean="0"/>
              <a:t>в диплоидных клетках по два, </a:t>
            </a:r>
            <a:r>
              <a:rPr lang="ru-RU" sz="2800" dirty="0" smtClean="0"/>
              <a:t>эти три </a:t>
            </a:r>
            <a:r>
              <a:rPr lang="ru-RU" sz="2800" dirty="0" err="1" smtClean="0"/>
              <a:t>аллеля</a:t>
            </a:r>
            <a:r>
              <a:rPr lang="ru-RU" sz="2800" dirty="0" smtClean="0"/>
              <a:t> могут </a:t>
            </a:r>
            <a:r>
              <a:rPr lang="ru-RU" sz="2800" dirty="0" smtClean="0"/>
              <a:t>образовывать 6 </a:t>
            </a:r>
            <a:r>
              <a:rPr lang="ru-RU" sz="2800" dirty="0" smtClean="0"/>
              <a:t>генотипов   </a:t>
            </a:r>
          </a:p>
          <a:p>
            <a:r>
              <a:rPr lang="ru-RU" sz="2800" dirty="0" smtClean="0"/>
              <a:t>(</a:t>
            </a:r>
            <a:r>
              <a:rPr lang="ru-RU" sz="2800" b="1" dirty="0" smtClean="0">
                <a:solidFill>
                  <a:srgbClr val="C00000"/>
                </a:solidFill>
              </a:rPr>
              <a:t>I</a:t>
            </a:r>
            <a:r>
              <a:rPr lang="ru-RU" sz="2800" b="1" baseline="30000" dirty="0" smtClean="0">
                <a:solidFill>
                  <a:srgbClr val="C00000"/>
                </a:solidFill>
              </a:rPr>
              <a:t>A </a:t>
            </a:r>
            <a:r>
              <a:rPr lang="ru-RU" sz="2800" b="1" dirty="0" smtClean="0">
                <a:solidFill>
                  <a:srgbClr val="C00000"/>
                </a:solidFill>
              </a:rPr>
              <a:t>I</a:t>
            </a:r>
            <a:r>
              <a:rPr lang="ru-RU" sz="2800" b="1" baseline="30000" dirty="0" smtClean="0">
                <a:solidFill>
                  <a:srgbClr val="C00000"/>
                </a:solidFill>
              </a:rPr>
              <a:t>A </a:t>
            </a:r>
            <a:r>
              <a:rPr lang="ru-RU" sz="2800" dirty="0" smtClean="0"/>
              <a:t>,   </a:t>
            </a:r>
            <a:r>
              <a:rPr lang="ru-RU" sz="2800" b="1" dirty="0" smtClean="0">
                <a:solidFill>
                  <a:srgbClr val="C00000"/>
                </a:solidFill>
              </a:rPr>
              <a:t>I</a:t>
            </a:r>
            <a:r>
              <a:rPr lang="ru-RU" sz="2800" b="1" baseline="30000" dirty="0" smtClean="0">
                <a:solidFill>
                  <a:srgbClr val="C00000"/>
                </a:solidFill>
              </a:rPr>
              <a:t>A </a:t>
            </a:r>
            <a:r>
              <a:rPr lang="ru-RU" sz="2800" b="1" dirty="0" smtClean="0">
                <a:solidFill>
                  <a:srgbClr val="C00000"/>
                </a:solidFill>
              </a:rPr>
              <a:t>I</a:t>
            </a:r>
            <a:r>
              <a:rPr lang="ru-RU" sz="2800" b="1" baseline="30000" dirty="0" smtClean="0">
                <a:solidFill>
                  <a:srgbClr val="C00000"/>
                </a:solidFill>
              </a:rPr>
              <a:t>B </a:t>
            </a:r>
            <a:r>
              <a:rPr lang="ru-RU" sz="2800" dirty="0" smtClean="0"/>
              <a:t>,     </a:t>
            </a:r>
            <a:r>
              <a:rPr lang="ru-RU" sz="2800" b="1" dirty="0" smtClean="0">
                <a:solidFill>
                  <a:srgbClr val="C00000"/>
                </a:solidFill>
              </a:rPr>
              <a:t>I</a:t>
            </a:r>
            <a:r>
              <a:rPr lang="ru-RU" sz="2800" b="1" baseline="30000" dirty="0" smtClean="0">
                <a:solidFill>
                  <a:srgbClr val="C00000"/>
                </a:solidFill>
              </a:rPr>
              <a:t>B </a:t>
            </a:r>
            <a:r>
              <a:rPr lang="ru-RU" sz="2800" b="1" dirty="0" smtClean="0">
                <a:solidFill>
                  <a:srgbClr val="C00000"/>
                </a:solidFill>
              </a:rPr>
              <a:t>I</a:t>
            </a:r>
            <a:r>
              <a:rPr lang="ru-RU" sz="2800" b="1" baseline="30000" dirty="0" smtClean="0">
                <a:solidFill>
                  <a:srgbClr val="C00000"/>
                </a:solidFill>
              </a:rPr>
              <a:t>B </a:t>
            </a:r>
            <a:r>
              <a:rPr lang="ru-RU" sz="2800" dirty="0" smtClean="0"/>
              <a:t>,     </a:t>
            </a:r>
            <a:r>
              <a:rPr lang="ru-RU" sz="2800" b="1" dirty="0" smtClean="0">
                <a:solidFill>
                  <a:srgbClr val="C00000"/>
                </a:solidFill>
              </a:rPr>
              <a:t>I</a:t>
            </a:r>
            <a:r>
              <a:rPr lang="ru-RU" sz="2800" b="1" baseline="30000" dirty="0" smtClean="0">
                <a:solidFill>
                  <a:srgbClr val="C00000"/>
                </a:solidFill>
              </a:rPr>
              <a:t>B</a:t>
            </a:r>
            <a:r>
              <a:rPr lang="ru-RU" sz="2800" b="1" dirty="0" smtClean="0">
                <a:solidFill>
                  <a:srgbClr val="C00000"/>
                </a:solidFill>
              </a:rPr>
              <a:t> </a:t>
            </a:r>
            <a:r>
              <a:rPr lang="ru-RU" sz="2800" b="1" dirty="0" err="1" smtClean="0">
                <a:solidFill>
                  <a:srgbClr val="C00000"/>
                </a:solidFill>
              </a:rPr>
              <a:t>i</a:t>
            </a:r>
            <a:r>
              <a:rPr lang="ru-RU" sz="2800" dirty="0" smtClean="0"/>
              <a:t>,      </a:t>
            </a:r>
            <a:r>
              <a:rPr lang="ru-RU" sz="2800" b="1" dirty="0" smtClean="0">
                <a:solidFill>
                  <a:srgbClr val="C00000"/>
                </a:solidFill>
              </a:rPr>
              <a:t>I</a:t>
            </a:r>
            <a:r>
              <a:rPr lang="ru-RU" sz="2800" b="1" baseline="30000" dirty="0" smtClean="0">
                <a:solidFill>
                  <a:srgbClr val="C00000"/>
                </a:solidFill>
              </a:rPr>
              <a:t>A</a:t>
            </a:r>
            <a:r>
              <a:rPr lang="ru-RU" sz="2800" b="1" dirty="0" smtClean="0">
                <a:solidFill>
                  <a:srgbClr val="C00000"/>
                </a:solidFill>
              </a:rPr>
              <a:t> </a:t>
            </a:r>
            <a:r>
              <a:rPr lang="ru-RU" sz="2800" b="1" dirty="0" err="1" smtClean="0">
                <a:solidFill>
                  <a:srgbClr val="C00000"/>
                </a:solidFill>
              </a:rPr>
              <a:t>i</a:t>
            </a:r>
            <a:r>
              <a:rPr lang="ru-RU" sz="2800" dirty="0" smtClean="0"/>
              <a:t>,    </a:t>
            </a:r>
            <a:r>
              <a:rPr lang="ru-RU" sz="2800" dirty="0" smtClean="0">
                <a:solidFill>
                  <a:srgbClr val="C00000"/>
                </a:solidFill>
              </a:rPr>
              <a:t> </a:t>
            </a:r>
            <a:r>
              <a:rPr lang="ru-RU" sz="2800" b="1" dirty="0" err="1" smtClean="0">
                <a:solidFill>
                  <a:srgbClr val="C00000"/>
                </a:solidFill>
              </a:rPr>
              <a:t>i</a:t>
            </a:r>
            <a:r>
              <a:rPr lang="ru-RU" sz="2800" b="1" dirty="0" smtClean="0">
                <a:solidFill>
                  <a:srgbClr val="C00000"/>
                </a:solidFill>
              </a:rPr>
              <a:t> </a:t>
            </a:r>
            <a:r>
              <a:rPr lang="ru-RU" sz="2800" b="1" dirty="0" err="1" smtClean="0">
                <a:solidFill>
                  <a:srgbClr val="C00000"/>
                </a:solidFill>
              </a:rPr>
              <a:t>i</a:t>
            </a:r>
            <a:r>
              <a:rPr lang="ru-RU" sz="2800" b="1" dirty="0" smtClean="0">
                <a:solidFill>
                  <a:srgbClr val="C00000"/>
                </a:solidFill>
              </a:rPr>
              <a:t> </a:t>
            </a:r>
            <a:r>
              <a:rPr lang="ru-RU" sz="2800" dirty="0" smtClean="0"/>
              <a:t>). </a:t>
            </a:r>
            <a:endParaRPr lang="uk-UA" sz="2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836712"/>
            <a:ext cx="7704856" cy="5016758"/>
          </a:xfrm>
          <a:prstGeom prst="rect">
            <a:avLst/>
          </a:prstGeom>
        </p:spPr>
        <p:txBody>
          <a:bodyPr wrap="square">
            <a:spAutoFit/>
          </a:bodyPr>
          <a:lstStyle/>
          <a:p>
            <a:r>
              <a:rPr lang="uk-UA" sz="4000" dirty="0" err="1" smtClean="0"/>
              <a:t>Какие</a:t>
            </a:r>
            <a:r>
              <a:rPr lang="uk-UA" sz="4000" dirty="0" smtClean="0"/>
              <a:t> </a:t>
            </a:r>
            <a:r>
              <a:rPr lang="uk-UA" sz="4000" dirty="0" err="1" smtClean="0"/>
              <a:t>группы</a:t>
            </a:r>
            <a:r>
              <a:rPr lang="uk-UA" sz="4000" dirty="0" smtClean="0"/>
              <a:t> крови </a:t>
            </a:r>
            <a:r>
              <a:rPr lang="uk-UA" sz="4000" dirty="0" err="1" smtClean="0"/>
              <a:t>будут</a:t>
            </a:r>
            <a:r>
              <a:rPr lang="uk-UA" sz="4000" dirty="0" smtClean="0"/>
              <a:t> у </a:t>
            </a:r>
            <a:r>
              <a:rPr lang="uk-UA" sz="4000" dirty="0" err="1" smtClean="0"/>
              <a:t>детей</a:t>
            </a:r>
            <a:r>
              <a:rPr lang="uk-UA" sz="4000" dirty="0" smtClean="0"/>
              <a:t>, </a:t>
            </a:r>
            <a:endParaRPr lang="uk-UA" sz="4000" dirty="0" smtClean="0"/>
          </a:p>
          <a:p>
            <a:endParaRPr lang="uk-UA" sz="4000" dirty="0" smtClean="0"/>
          </a:p>
          <a:p>
            <a:r>
              <a:rPr lang="uk-UA" sz="4000" dirty="0" err="1" smtClean="0"/>
              <a:t>если</a:t>
            </a:r>
            <a:r>
              <a:rPr lang="uk-UA" sz="4000" dirty="0" smtClean="0"/>
              <a:t> </a:t>
            </a:r>
            <a:r>
              <a:rPr lang="uk-UA" sz="4000" dirty="0" smtClean="0"/>
              <a:t>у матери I </a:t>
            </a:r>
            <a:r>
              <a:rPr lang="uk-UA" sz="4000" dirty="0" err="1" smtClean="0"/>
              <a:t>группа</a:t>
            </a:r>
            <a:r>
              <a:rPr lang="uk-UA" sz="4000" dirty="0" smtClean="0"/>
              <a:t> крови, а у </a:t>
            </a:r>
            <a:r>
              <a:rPr lang="uk-UA" sz="4000" dirty="0" err="1" smtClean="0"/>
              <a:t>отца</a:t>
            </a:r>
            <a:r>
              <a:rPr lang="uk-UA" sz="4000" dirty="0" smtClean="0"/>
              <a:t> – IV </a:t>
            </a:r>
            <a:r>
              <a:rPr lang="uk-UA" sz="4000" dirty="0" err="1" smtClean="0"/>
              <a:t>группа</a:t>
            </a:r>
            <a:r>
              <a:rPr lang="uk-UA" sz="4000" dirty="0" smtClean="0"/>
              <a:t>? </a:t>
            </a:r>
          </a:p>
          <a:p>
            <a:endParaRPr lang="uk-UA" sz="4000" dirty="0" smtClean="0"/>
          </a:p>
          <a:p>
            <a:r>
              <a:rPr lang="uk-UA" sz="4000" dirty="0" err="1" smtClean="0"/>
              <a:t>если</a:t>
            </a:r>
            <a:r>
              <a:rPr lang="uk-UA" sz="4000" dirty="0" smtClean="0"/>
              <a:t> </a:t>
            </a:r>
            <a:r>
              <a:rPr lang="uk-UA" sz="4000" dirty="0" smtClean="0"/>
              <a:t>у матери I </a:t>
            </a:r>
            <a:r>
              <a:rPr lang="uk-UA" sz="4000" dirty="0" err="1" smtClean="0"/>
              <a:t>группа</a:t>
            </a:r>
            <a:r>
              <a:rPr lang="uk-UA" sz="4000" dirty="0" smtClean="0"/>
              <a:t>, а у </a:t>
            </a:r>
            <a:r>
              <a:rPr lang="uk-UA" sz="4000" dirty="0" err="1" smtClean="0"/>
              <a:t>отца</a:t>
            </a:r>
            <a:r>
              <a:rPr lang="uk-UA" sz="4000" dirty="0" smtClean="0"/>
              <a:t> II </a:t>
            </a:r>
            <a:r>
              <a:rPr lang="uk-UA" sz="4000" dirty="0" err="1" smtClean="0"/>
              <a:t>группа</a:t>
            </a:r>
            <a:r>
              <a:rPr lang="uk-UA" sz="4000" dirty="0" smtClean="0"/>
              <a:t>?</a:t>
            </a:r>
            <a:endParaRPr lang="uk-UA" sz="4000" dirty="0" smtClean="0"/>
          </a:p>
          <a:p>
            <a:endParaRPr lang="uk-UA" sz="40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352928" cy="6124754"/>
          </a:xfrm>
          <a:prstGeom prst="rect">
            <a:avLst/>
          </a:prstGeom>
        </p:spPr>
        <p:txBody>
          <a:bodyPr wrap="square">
            <a:spAutoFit/>
          </a:bodyPr>
          <a:lstStyle/>
          <a:p>
            <a:pPr lvl="0" fontAlgn="base">
              <a:spcBef>
                <a:spcPct val="0"/>
              </a:spcBef>
              <a:spcAft>
                <a:spcPct val="0"/>
              </a:spcAft>
            </a:pPr>
            <a:endParaRPr lang="uk-UA" sz="3200" dirty="0" smtClean="0">
              <a:cs typeface="Arial" charset="0"/>
            </a:endParaRPr>
          </a:p>
          <a:p>
            <a:pPr lvl="0" fontAlgn="base">
              <a:spcBef>
                <a:spcPct val="0"/>
              </a:spcBef>
              <a:spcAft>
                <a:spcPct val="0"/>
              </a:spcAft>
            </a:pPr>
            <a:r>
              <a:rPr lang="uk-UA" sz="3600" dirty="0" err="1" smtClean="0">
                <a:cs typeface="Arial" charset="0"/>
              </a:rPr>
              <a:t>После</a:t>
            </a:r>
            <a:r>
              <a:rPr lang="uk-UA" sz="3600" dirty="0" smtClean="0">
                <a:cs typeface="Arial" charset="0"/>
              </a:rPr>
              <a:t> </a:t>
            </a:r>
            <a:r>
              <a:rPr lang="uk-UA" sz="3600" dirty="0" err="1" smtClean="0">
                <a:cs typeface="Arial" charset="0"/>
              </a:rPr>
              <a:t>перенесенной</a:t>
            </a:r>
            <a:r>
              <a:rPr lang="uk-UA" sz="3600" dirty="0" smtClean="0">
                <a:cs typeface="Arial" charset="0"/>
              </a:rPr>
              <a:t> </a:t>
            </a:r>
            <a:r>
              <a:rPr lang="uk-UA" sz="3600" dirty="0" err="1" smtClean="0">
                <a:cs typeface="Arial" charset="0"/>
              </a:rPr>
              <a:t>операции</a:t>
            </a:r>
            <a:r>
              <a:rPr lang="uk-UA" sz="3600" dirty="0" smtClean="0">
                <a:cs typeface="Arial" charset="0"/>
              </a:rPr>
              <a:t> </a:t>
            </a:r>
            <a:r>
              <a:rPr lang="uk-UA" sz="3600" dirty="0" err="1" smtClean="0">
                <a:cs typeface="Arial" charset="0"/>
              </a:rPr>
              <a:t>младшему</a:t>
            </a:r>
            <a:r>
              <a:rPr lang="uk-UA" sz="3600" dirty="0" smtClean="0">
                <a:cs typeface="Arial" charset="0"/>
              </a:rPr>
              <a:t> </a:t>
            </a:r>
            <a:r>
              <a:rPr lang="uk-UA" sz="3600" dirty="0" err="1" smtClean="0">
                <a:cs typeface="Arial" charset="0"/>
              </a:rPr>
              <a:t>ребенку</a:t>
            </a:r>
            <a:r>
              <a:rPr lang="uk-UA" sz="3600" dirty="0" smtClean="0">
                <a:cs typeface="Arial" charset="0"/>
              </a:rPr>
              <a:t> </a:t>
            </a:r>
            <a:r>
              <a:rPr lang="uk-UA" sz="3600" dirty="0" err="1" smtClean="0">
                <a:cs typeface="Arial" charset="0"/>
              </a:rPr>
              <a:t>из</a:t>
            </a:r>
            <a:r>
              <a:rPr lang="uk-UA" sz="3600" dirty="0" smtClean="0">
                <a:cs typeface="Arial" charset="0"/>
              </a:rPr>
              <a:t> </a:t>
            </a:r>
            <a:r>
              <a:rPr lang="uk-UA" sz="3600" dirty="0" err="1" smtClean="0">
                <a:cs typeface="Arial" charset="0"/>
              </a:rPr>
              <a:t>многодетной</a:t>
            </a:r>
            <a:r>
              <a:rPr lang="uk-UA" sz="3600" dirty="0" smtClean="0">
                <a:cs typeface="Arial" charset="0"/>
              </a:rPr>
              <a:t> </a:t>
            </a:r>
            <a:r>
              <a:rPr lang="uk-UA" sz="3600" dirty="0" err="1" smtClean="0">
                <a:cs typeface="Arial" charset="0"/>
              </a:rPr>
              <a:t>семьи</a:t>
            </a:r>
            <a:r>
              <a:rPr lang="uk-UA" sz="3600" dirty="0" smtClean="0">
                <a:cs typeface="Arial" charset="0"/>
              </a:rPr>
              <a:t> </a:t>
            </a:r>
            <a:r>
              <a:rPr lang="uk-UA" sz="3600" dirty="0" err="1" smtClean="0">
                <a:cs typeface="Arial" charset="0"/>
              </a:rPr>
              <a:t>требуется</a:t>
            </a:r>
            <a:r>
              <a:rPr lang="uk-UA" sz="3600" dirty="0" smtClean="0">
                <a:cs typeface="Arial" charset="0"/>
              </a:rPr>
              <a:t> </a:t>
            </a:r>
            <a:r>
              <a:rPr lang="uk-UA" sz="3600" dirty="0" err="1" smtClean="0">
                <a:cs typeface="Arial" charset="0"/>
              </a:rPr>
              <a:t>донорская</a:t>
            </a:r>
            <a:r>
              <a:rPr lang="uk-UA" sz="3600" dirty="0" smtClean="0">
                <a:cs typeface="Arial" charset="0"/>
              </a:rPr>
              <a:t> </a:t>
            </a:r>
            <a:r>
              <a:rPr lang="uk-UA" sz="3600" dirty="0" err="1" smtClean="0">
                <a:cs typeface="Arial" charset="0"/>
              </a:rPr>
              <a:t>кровь</a:t>
            </a:r>
            <a:r>
              <a:rPr lang="uk-UA" sz="3600" dirty="0" smtClean="0">
                <a:cs typeface="Arial" charset="0"/>
              </a:rPr>
              <a:t>. </a:t>
            </a:r>
            <a:r>
              <a:rPr lang="uk-UA" sz="3600" dirty="0" err="1" smtClean="0">
                <a:cs typeface="Arial" charset="0"/>
              </a:rPr>
              <a:t>Каждый</a:t>
            </a:r>
            <a:r>
              <a:rPr lang="uk-UA" sz="3600" dirty="0" smtClean="0">
                <a:cs typeface="Arial" charset="0"/>
              </a:rPr>
              <a:t> член </a:t>
            </a:r>
            <a:r>
              <a:rPr lang="uk-UA" sz="3600" dirty="0" err="1" smtClean="0">
                <a:cs typeface="Arial" charset="0"/>
              </a:rPr>
              <a:t>этой</a:t>
            </a:r>
            <a:r>
              <a:rPr lang="uk-UA" sz="3600" dirty="0" smtClean="0">
                <a:cs typeface="Arial" charset="0"/>
              </a:rPr>
              <a:t> </a:t>
            </a:r>
            <a:r>
              <a:rPr lang="uk-UA" sz="3600" dirty="0" err="1" smtClean="0">
                <a:cs typeface="Arial" charset="0"/>
              </a:rPr>
              <a:t>семьи</a:t>
            </a:r>
            <a:r>
              <a:rPr lang="uk-UA" sz="3600" dirty="0" smtClean="0">
                <a:cs typeface="Arial" charset="0"/>
              </a:rPr>
              <a:t> готов </a:t>
            </a:r>
            <a:r>
              <a:rPr lang="uk-UA" sz="3600" dirty="0" err="1" smtClean="0">
                <a:cs typeface="Arial" charset="0"/>
              </a:rPr>
              <a:t>сдать</a:t>
            </a:r>
            <a:r>
              <a:rPr lang="uk-UA" sz="3600" dirty="0" smtClean="0">
                <a:cs typeface="Arial" charset="0"/>
              </a:rPr>
              <a:t> свою </a:t>
            </a:r>
            <a:r>
              <a:rPr lang="uk-UA" sz="3600" dirty="0" err="1" smtClean="0">
                <a:cs typeface="Arial" charset="0"/>
              </a:rPr>
              <a:t>кровь</a:t>
            </a:r>
            <a:r>
              <a:rPr lang="uk-UA" sz="3600" dirty="0" smtClean="0">
                <a:cs typeface="Arial" charset="0"/>
              </a:rPr>
              <a:t>. </a:t>
            </a:r>
            <a:r>
              <a:rPr lang="uk-UA" sz="3600" dirty="0" err="1" smtClean="0">
                <a:cs typeface="Arial" charset="0"/>
              </a:rPr>
              <a:t>Но</a:t>
            </a:r>
            <a:r>
              <a:rPr lang="uk-UA" sz="3600" dirty="0" smtClean="0">
                <a:cs typeface="Arial" charset="0"/>
              </a:rPr>
              <a:t> </a:t>
            </a:r>
            <a:r>
              <a:rPr lang="uk-UA" sz="3600" dirty="0" err="1" smtClean="0">
                <a:cs typeface="Arial" charset="0"/>
              </a:rPr>
              <a:t>действительно</a:t>
            </a:r>
            <a:r>
              <a:rPr lang="uk-UA" sz="3600" dirty="0" smtClean="0">
                <a:cs typeface="Arial" charset="0"/>
              </a:rPr>
              <a:t> </a:t>
            </a:r>
            <a:r>
              <a:rPr lang="uk-UA" sz="3600" dirty="0" err="1" smtClean="0">
                <a:cs typeface="Arial" charset="0"/>
              </a:rPr>
              <a:t>ли</a:t>
            </a:r>
            <a:r>
              <a:rPr lang="uk-UA" sz="3600" dirty="0" smtClean="0">
                <a:cs typeface="Arial" charset="0"/>
              </a:rPr>
              <a:t> </a:t>
            </a:r>
            <a:r>
              <a:rPr lang="uk-UA" sz="3600" dirty="0" err="1" smtClean="0">
                <a:cs typeface="Arial" charset="0"/>
              </a:rPr>
              <a:t>любой</a:t>
            </a:r>
            <a:r>
              <a:rPr lang="uk-UA" sz="3600" dirty="0" smtClean="0">
                <a:cs typeface="Arial" charset="0"/>
              </a:rPr>
              <a:t> </a:t>
            </a:r>
            <a:r>
              <a:rPr lang="uk-UA" sz="3600" dirty="0" err="1" smtClean="0">
                <a:cs typeface="Arial" charset="0"/>
              </a:rPr>
              <a:t>из</a:t>
            </a:r>
            <a:r>
              <a:rPr lang="uk-UA" sz="3600" dirty="0" smtClean="0">
                <a:cs typeface="Arial" charset="0"/>
              </a:rPr>
              <a:t> них </a:t>
            </a:r>
            <a:r>
              <a:rPr lang="uk-UA" sz="3600" dirty="0" err="1" smtClean="0">
                <a:cs typeface="Arial" charset="0"/>
              </a:rPr>
              <a:t>может</a:t>
            </a:r>
            <a:r>
              <a:rPr lang="uk-UA" sz="3600" dirty="0" smtClean="0">
                <a:cs typeface="Arial" charset="0"/>
              </a:rPr>
              <a:t> стать донором в </a:t>
            </a:r>
            <a:r>
              <a:rPr lang="uk-UA" sz="3600" dirty="0" err="1" smtClean="0">
                <a:cs typeface="Arial" charset="0"/>
              </a:rPr>
              <a:t>данном</a:t>
            </a:r>
            <a:r>
              <a:rPr lang="uk-UA" sz="3600" dirty="0" smtClean="0">
                <a:cs typeface="Arial" charset="0"/>
              </a:rPr>
              <a:t> </a:t>
            </a:r>
            <a:r>
              <a:rPr lang="uk-UA" sz="3600" dirty="0" err="1" smtClean="0">
                <a:cs typeface="Arial" charset="0"/>
              </a:rPr>
              <a:t>случае</a:t>
            </a:r>
            <a:r>
              <a:rPr lang="uk-UA" sz="3600" dirty="0" smtClean="0">
                <a:cs typeface="Arial" charset="0"/>
              </a:rPr>
              <a:t>? </a:t>
            </a:r>
            <a:r>
              <a:rPr lang="uk-UA" sz="3600" dirty="0" err="1" smtClean="0">
                <a:cs typeface="Arial" charset="0"/>
              </a:rPr>
              <a:t>Известно</a:t>
            </a:r>
            <a:r>
              <a:rPr lang="uk-UA" sz="3600" dirty="0" smtClean="0">
                <a:cs typeface="Arial" charset="0"/>
              </a:rPr>
              <a:t>, </a:t>
            </a:r>
            <a:r>
              <a:rPr lang="uk-UA" sz="3600" dirty="0" err="1" smtClean="0">
                <a:cs typeface="Arial" charset="0"/>
              </a:rPr>
              <a:t>что</a:t>
            </a:r>
            <a:r>
              <a:rPr lang="uk-UA" sz="3600" dirty="0" smtClean="0">
                <a:cs typeface="Arial" charset="0"/>
              </a:rPr>
              <a:t> </a:t>
            </a:r>
            <a:r>
              <a:rPr lang="uk-UA" sz="3600" dirty="0" err="1" smtClean="0">
                <a:cs typeface="Arial" charset="0"/>
              </a:rPr>
              <a:t>родители</a:t>
            </a:r>
            <a:r>
              <a:rPr lang="uk-UA" sz="3600" dirty="0" smtClean="0">
                <a:cs typeface="Arial" charset="0"/>
              </a:rPr>
              <a:t> </a:t>
            </a:r>
            <a:r>
              <a:rPr lang="uk-UA" sz="3600" dirty="0" err="1" smtClean="0">
                <a:cs typeface="Arial" charset="0"/>
              </a:rPr>
              <a:t>этого</a:t>
            </a:r>
            <a:r>
              <a:rPr lang="uk-UA" sz="3600" dirty="0" smtClean="0">
                <a:cs typeface="Arial" charset="0"/>
              </a:rPr>
              <a:t> </a:t>
            </a:r>
            <a:r>
              <a:rPr lang="uk-UA" sz="3600" dirty="0" err="1" smtClean="0">
                <a:cs typeface="Arial" charset="0"/>
              </a:rPr>
              <a:t>ребенка</a:t>
            </a:r>
            <a:r>
              <a:rPr lang="uk-UA" sz="3600" dirty="0" smtClean="0">
                <a:cs typeface="Arial" charset="0"/>
              </a:rPr>
              <a:t> </a:t>
            </a:r>
            <a:r>
              <a:rPr lang="uk-UA" sz="3600" dirty="0" err="1" smtClean="0">
                <a:cs typeface="Arial" charset="0"/>
              </a:rPr>
              <a:t>со</a:t>
            </a:r>
            <a:r>
              <a:rPr lang="uk-UA" sz="3600" dirty="0" smtClean="0">
                <a:cs typeface="Arial" charset="0"/>
              </a:rPr>
              <a:t> II и III </a:t>
            </a:r>
            <a:r>
              <a:rPr lang="uk-UA" sz="3600" dirty="0" err="1" smtClean="0">
                <a:cs typeface="Arial" charset="0"/>
              </a:rPr>
              <a:t>группами</a:t>
            </a:r>
            <a:r>
              <a:rPr lang="uk-UA" sz="3600" dirty="0" smtClean="0">
                <a:cs typeface="Arial" charset="0"/>
              </a:rPr>
              <a:t> крови, а у самого </a:t>
            </a:r>
            <a:r>
              <a:rPr lang="uk-UA" sz="3600" dirty="0" err="1" smtClean="0">
                <a:cs typeface="Arial" charset="0"/>
              </a:rPr>
              <a:t>прооперированного</a:t>
            </a:r>
            <a:r>
              <a:rPr lang="uk-UA" sz="3600" dirty="0" smtClean="0">
                <a:cs typeface="Arial" charset="0"/>
              </a:rPr>
              <a:t> </a:t>
            </a:r>
            <a:r>
              <a:rPr lang="uk-UA" sz="3600" dirty="0" err="1" smtClean="0">
                <a:cs typeface="Arial" charset="0"/>
              </a:rPr>
              <a:t>малыша</a:t>
            </a:r>
            <a:r>
              <a:rPr lang="uk-UA" sz="3600" dirty="0" smtClean="0">
                <a:cs typeface="Arial" charset="0"/>
              </a:rPr>
              <a:t> II </a:t>
            </a:r>
            <a:r>
              <a:rPr lang="uk-UA" sz="3600" dirty="0" err="1" smtClean="0">
                <a:cs typeface="Arial" charset="0"/>
              </a:rPr>
              <a:t>группа</a:t>
            </a:r>
            <a:r>
              <a:rPr lang="uk-UA" sz="3600" dirty="0" smtClean="0">
                <a:cs typeface="Arial" charset="0"/>
              </a:rPr>
              <a:t> крови.</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0040" y="980728"/>
            <a:ext cx="8676456" cy="4770537"/>
          </a:xfrm>
          <a:prstGeom prst="rect">
            <a:avLst/>
          </a:prstGeom>
        </p:spPr>
        <p:txBody>
          <a:bodyPr wrap="square">
            <a:spAutoFit/>
          </a:bodyPr>
          <a:lstStyle/>
          <a:p>
            <a:pPr lvl="0" fontAlgn="base">
              <a:spcBef>
                <a:spcPct val="0"/>
              </a:spcBef>
              <a:spcAft>
                <a:spcPct val="0"/>
              </a:spcAft>
            </a:pPr>
            <a:endParaRPr lang="uk-UA" sz="3200" dirty="0" smtClean="0">
              <a:cs typeface="Arial" charset="0"/>
            </a:endParaRPr>
          </a:p>
          <a:p>
            <a:pPr lvl="0" fontAlgn="base">
              <a:spcBef>
                <a:spcPct val="0"/>
              </a:spcBef>
              <a:spcAft>
                <a:spcPct val="0"/>
              </a:spcAft>
            </a:pPr>
            <a:r>
              <a:rPr lang="uk-UA" sz="4000" dirty="0" err="1" smtClean="0">
                <a:cs typeface="Arial" charset="0"/>
              </a:rPr>
              <a:t>Молодые</a:t>
            </a:r>
            <a:r>
              <a:rPr lang="uk-UA" sz="4000" dirty="0" smtClean="0">
                <a:cs typeface="Arial" charset="0"/>
              </a:rPr>
              <a:t> </a:t>
            </a:r>
            <a:r>
              <a:rPr lang="uk-UA" sz="4000" dirty="0" err="1" smtClean="0">
                <a:cs typeface="Arial" charset="0"/>
              </a:rPr>
              <a:t>родители</a:t>
            </a:r>
            <a:r>
              <a:rPr lang="uk-UA" sz="4000" dirty="0" smtClean="0">
                <a:cs typeface="Arial" charset="0"/>
              </a:rPr>
              <a:t> </a:t>
            </a:r>
            <a:r>
              <a:rPr lang="uk-UA" sz="4000" dirty="0" err="1" smtClean="0">
                <a:cs typeface="Arial" charset="0"/>
              </a:rPr>
              <a:t>удивлены</a:t>
            </a:r>
            <a:r>
              <a:rPr lang="uk-UA" sz="4000" dirty="0" smtClean="0">
                <a:cs typeface="Arial" charset="0"/>
              </a:rPr>
              <a:t>, </a:t>
            </a:r>
            <a:r>
              <a:rPr lang="uk-UA" sz="4000" dirty="0" err="1" smtClean="0">
                <a:cs typeface="Arial" charset="0"/>
              </a:rPr>
              <a:t>что</a:t>
            </a:r>
            <a:r>
              <a:rPr lang="uk-UA" sz="4000" dirty="0" smtClean="0">
                <a:cs typeface="Arial" charset="0"/>
              </a:rPr>
              <a:t> у них, </a:t>
            </a:r>
            <a:r>
              <a:rPr lang="uk-UA" sz="4000" dirty="0" err="1" smtClean="0">
                <a:cs typeface="Arial" charset="0"/>
              </a:rPr>
              <a:t>имеющих</a:t>
            </a:r>
            <a:r>
              <a:rPr lang="uk-UA" sz="4000" dirty="0" smtClean="0">
                <a:cs typeface="Arial" charset="0"/>
              </a:rPr>
              <a:t> </a:t>
            </a:r>
            <a:r>
              <a:rPr lang="uk-UA" sz="4000" dirty="0" err="1" smtClean="0">
                <a:cs typeface="Arial" charset="0"/>
              </a:rPr>
              <a:t>одинаковую</a:t>
            </a:r>
            <a:r>
              <a:rPr lang="uk-UA" sz="4000" dirty="0" smtClean="0">
                <a:cs typeface="Arial" charset="0"/>
              </a:rPr>
              <a:t> (II) </a:t>
            </a:r>
            <a:r>
              <a:rPr lang="uk-UA" sz="4000" dirty="0" err="1" smtClean="0">
                <a:cs typeface="Arial" charset="0"/>
              </a:rPr>
              <a:t>группу</a:t>
            </a:r>
            <a:r>
              <a:rPr lang="uk-UA" sz="4000" dirty="0" smtClean="0">
                <a:cs typeface="Arial" charset="0"/>
              </a:rPr>
              <a:t> крови, </a:t>
            </a:r>
            <a:r>
              <a:rPr lang="uk-UA" sz="4000" dirty="0" err="1" smtClean="0">
                <a:cs typeface="Arial" charset="0"/>
              </a:rPr>
              <a:t>появился</a:t>
            </a:r>
            <a:r>
              <a:rPr lang="uk-UA" sz="4000" dirty="0" smtClean="0">
                <a:cs typeface="Arial" charset="0"/>
              </a:rPr>
              <a:t> непохожий на них </a:t>
            </a:r>
            <a:r>
              <a:rPr lang="uk-UA" sz="4000" dirty="0" err="1" smtClean="0">
                <a:cs typeface="Arial" charset="0"/>
              </a:rPr>
              <a:t>ребенок</a:t>
            </a:r>
            <a:r>
              <a:rPr lang="uk-UA" sz="4000" dirty="0" smtClean="0">
                <a:cs typeface="Arial" charset="0"/>
              </a:rPr>
              <a:t> с I </a:t>
            </a:r>
            <a:r>
              <a:rPr lang="uk-UA" sz="4000" dirty="0" err="1" smtClean="0">
                <a:cs typeface="Arial" charset="0"/>
              </a:rPr>
              <a:t>группой</a:t>
            </a:r>
            <a:r>
              <a:rPr lang="uk-UA" sz="4000" dirty="0" smtClean="0">
                <a:cs typeface="Arial" charset="0"/>
              </a:rPr>
              <a:t> крови. </a:t>
            </a:r>
            <a:r>
              <a:rPr lang="uk-UA" sz="4000" dirty="0" err="1" smtClean="0">
                <a:cs typeface="Arial" charset="0"/>
              </a:rPr>
              <a:t>Какова</a:t>
            </a:r>
            <a:r>
              <a:rPr lang="uk-UA" sz="4000" dirty="0" smtClean="0">
                <a:cs typeface="Arial" charset="0"/>
              </a:rPr>
              <a:t> </a:t>
            </a:r>
            <a:r>
              <a:rPr lang="uk-UA" sz="4000" dirty="0" err="1" smtClean="0">
                <a:cs typeface="Arial" charset="0"/>
              </a:rPr>
              <a:t>была</a:t>
            </a:r>
            <a:r>
              <a:rPr lang="uk-UA" sz="4000" dirty="0" smtClean="0">
                <a:cs typeface="Arial" charset="0"/>
              </a:rPr>
              <a:t> </a:t>
            </a:r>
            <a:r>
              <a:rPr lang="uk-UA" sz="4000" dirty="0" err="1" smtClean="0">
                <a:cs typeface="Arial" charset="0"/>
              </a:rPr>
              <a:t>вероятность</a:t>
            </a:r>
            <a:r>
              <a:rPr lang="uk-UA" sz="4000" dirty="0" smtClean="0">
                <a:cs typeface="Arial" charset="0"/>
              </a:rPr>
              <a:t> </a:t>
            </a:r>
            <a:r>
              <a:rPr lang="uk-UA" sz="4000" dirty="0" err="1" smtClean="0">
                <a:cs typeface="Arial" charset="0"/>
              </a:rPr>
              <a:t>рождения</a:t>
            </a:r>
            <a:r>
              <a:rPr lang="uk-UA" sz="4000" dirty="0" smtClean="0">
                <a:cs typeface="Arial" charset="0"/>
              </a:rPr>
              <a:t> такого </a:t>
            </a:r>
            <a:r>
              <a:rPr lang="uk-UA" sz="4000" dirty="0" err="1" smtClean="0">
                <a:cs typeface="Arial" charset="0"/>
              </a:rPr>
              <a:t>ребенка</a:t>
            </a:r>
            <a:r>
              <a:rPr lang="uk-UA" sz="4000" dirty="0" smtClean="0">
                <a:cs typeface="Arial" charset="0"/>
              </a:rPr>
              <a:t> в </a:t>
            </a:r>
            <a:r>
              <a:rPr lang="uk-UA" sz="4000" dirty="0" err="1" smtClean="0">
                <a:cs typeface="Arial" charset="0"/>
              </a:rPr>
              <a:t>этой</a:t>
            </a:r>
            <a:r>
              <a:rPr lang="uk-UA" sz="4000" dirty="0" smtClean="0">
                <a:cs typeface="Arial" charset="0"/>
              </a:rPr>
              <a:t> </a:t>
            </a:r>
            <a:r>
              <a:rPr lang="uk-UA" sz="4000" dirty="0" err="1" smtClean="0">
                <a:cs typeface="Arial" charset="0"/>
              </a:rPr>
              <a:t>семье</a:t>
            </a:r>
            <a:r>
              <a:rPr lang="uk-UA" sz="4000" dirty="0" smtClean="0">
                <a:cs typeface="Arial" charset="0"/>
              </a:rPr>
              <a:t>?</a:t>
            </a:r>
          </a:p>
          <a:p>
            <a:pPr lvl="0" fontAlgn="base">
              <a:spcBef>
                <a:spcPct val="0"/>
              </a:spcBef>
              <a:spcAft>
                <a:spcPct val="0"/>
              </a:spcAft>
            </a:pPr>
            <a:endParaRPr lang="uk-UA" sz="3200" dirty="0" smtClean="0">
              <a:cs typeface="Arial"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32640"/>
          </a:xfrm>
          <a:prstGeom prst="rect">
            <a:avLst/>
          </a:prstGeom>
        </p:spPr>
        <p:txBody>
          <a:bodyPr wrap="square">
            <a:spAutoFit/>
          </a:bodyPr>
          <a:lstStyle/>
          <a:p>
            <a:r>
              <a:rPr lang="ru-RU" sz="3200" dirty="0" smtClean="0"/>
              <a:t>В родильном доме перепутали двух мальчиков. Родители одного из них имеют I и II группы крови, родители другого – II и IV. Исследование показало, что дети имеют I и II группы. Определите, кто чей сын.</a:t>
            </a:r>
          </a:p>
          <a:p>
            <a:endParaRPr lang="ru-RU" sz="3200" dirty="0" smtClean="0"/>
          </a:p>
          <a:p>
            <a:r>
              <a:rPr lang="ru-RU" sz="3200" dirty="0" smtClean="0"/>
              <a:t>Одна пара супругов имеет II и III группы крови, вторая – III и IV. У ребенка I группа. Определите, чей это ребенок.</a:t>
            </a:r>
          </a:p>
          <a:p>
            <a:endParaRPr lang="ru-RU" sz="3200" dirty="0" smtClean="0"/>
          </a:p>
          <a:p>
            <a:r>
              <a:rPr lang="ru-RU" sz="3200" dirty="0" smtClean="0"/>
              <a:t>У мальчика I группа крови, а у его сестры IV. Определите группы крови родителей.</a:t>
            </a:r>
          </a:p>
          <a:p>
            <a:endParaRPr lang="ru-RU" dirty="0" smtClean="0"/>
          </a:p>
          <a:p>
            <a:endParaRPr lang="ru-RU" dirty="0" smtClean="0"/>
          </a:p>
          <a:p>
            <a:endParaRPr lang="uk-UA"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Днк"/>
          <p:cNvPicPr>
            <a:picLocks noChangeAspect="1" noChangeArrowheads="1"/>
          </p:cNvPicPr>
          <p:nvPr/>
        </p:nvPicPr>
        <p:blipFill>
          <a:blip r:embed="rId2" cstate="print"/>
          <a:srcRect/>
          <a:stretch>
            <a:fillRect/>
          </a:stretch>
        </p:blipFill>
        <p:spPr bwMode="auto">
          <a:xfrm rot="10800000">
            <a:off x="395536" y="1196752"/>
            <a:ext cx="8424688" cy="453650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biolgra.ucoz.ru/Ilustrations/Biology/RNK.gif"/>
          <p:cNvPicPr>
            <a:picLocks noChangeAspect="1" noChangeArrowheads="1"/>
          </p:cNvPicPr>
          <p:nvPr/>
        </p:nvPicPr>
        <p:blipFill>
          <a:blip r:embed="rId2" cstate="print"/>
          <a:srcRect/>
          <a:stretch>
            <a:fillRect/>
          </a:stretch>
        </p:blipFill>
        <p:spPr bwMode="auto">
          <a:xfrm>
            <a:off x="1331640" y="0"/>
            <a:ext cx="6686550" cy="2971801"/>
          </a:xfrm>
          <a:prstGeom prst="rect">
            <a:avLst/>
          </a:prstGeom>
          <a:noFill/>
        </p:spPr>
      </p:pic>
      <p:pic>
        <p:nvPicPr>
          <p:cNvPr id="33796" name="Picture 4" descr="http://biologylib.ru/books/item/f00/s00/z0000012/pic/000308.jpg"/>
          <p:cNvPicPr>
            <a:picLocks noChangeAspect="1" noChangeArrowheads="1"/>
          </p:cNvPicPr>
          <p:nvPr/>
        </p:nvPicPr>
        <p:blipFill>
          <a:blip r:embed="rId3" cstate="print"/>
          <a:srcRect/>
          <a:stretch>
            <a:fillRect/>
          </a:stretch>
        </p:blipFill>
        <p:spPr bwMode="auto">
          <a:xfrm>
            <a:off x="9540552" y="476672"/>
            <a:ext cx="2971800" cy="2457451"/>
          </a:xfrm>
          <a:prstGeom prst="rect">
            <a:avLst/>
          </a:prstGeom>
          <a:noFill/>
        </p:spPr>
      </p:pic>
      <p:pic>
        <p:nvPicPr>
          <p:cNvPr id="33798" name="Picture 6" descr="https://encrypted-tbn1.gstatic.com/images?q=tbn:ANd9GcTePivV2g6IMciFxD-mnEto7f7r9KdpnjoPUG0OrOdp141x3iXCxQ"/>
          <p:cNvPicPr>
            <a:picLocks noChangeAspect="1" noChangeArrowheads="1"/>
          </p:cNvPicPr>
          <p:nvPr/>
        </p:nvPicPr>
        <p:blipFill>
          <a:blip r:embed="rId4" cstate="print"/>
          <a:srcRect/>
          <a:stretch>
            <a:fillRect/>
          </a:stretch>
        </p:blipFill>
        <p:spPr bwMode="auto">
          <a:xfrm>
            <a:off x="9828584" y="3861048"/>
            <a:ext cx="2552700" cy="1743076"/>
          </a:xfrm>
          <a:prstGeom prst="rect">
            <a:avLst/>
          </a:prstGeom>
          <a:noFill/>
        </p:spPr>
      </p:pic>
      <p:pic>
        <p:nvPicPr>
          <p:cNvPr id="5" name="Picture 2" descr="http://biolgra.ucoz.ru/Ilustrations/Biology/RNK.gif"/>
          <p:cNvPicPr>
            <a:picLocks noChangeAspect="1" noChangeArrowheads="1"/>
          </p:cNvPicPr>
          <p:nvPr/>
        </p:nvPicPr>
        <p:blipFill>
          <a:blip r:embed="rId2" cstate="print"/>
          <a:srcRect/>
          <a:stretch>
            <a:fillRect/>
          </a:stretch>
        </p:blipFill>
        <p:spPr bwMode="auto">
          <a:xfrm>
            <a:off x="1331640" y="3068960"/>
            <a:ext cx="6686550" cy="2971801"/>
          </a:xfrm>
          <a:prstGeom prst="rect">
            <a:avLst/>
          </a:prstGeom>
          <a:noFill/>
        </p:spPr>
      </p:pic>
      <p:sp>
        <p:nvSpPr>
          <p:cNvPr id="6" name="TextBox 5"/>
          <p:cNvSpPr txBox="1"/>
          <p:nvPr/>
        </p:nvSpPr>
        <p:spPr>
          <a:xfrm>
            <a:off x="4067944" y="4149080"/>
            <a:ext cx="1191801" cy="369332"/>
          </a:xfrm>
          <a:prstGeom prst="rect">
            <a:avLst/>
          </a:prstGeom>
          <a:noFill/>
        </p:spPr>
        <p:txBody>
          <a:bodyPr wrap="none" rtlCol="0">
            <a:spAutoFit/>
          </a:bodyPr>
          <a:lstStyle/>
          <a:p>
            <a:r>
              <a:rPr lang="ru-RU" b="1" dirty="0" err="1" smtClean="0">
                <a:latin typeface="Arial" pitchFamily="34" charset="0"/>
                <a:cs typeface="Arial" pitchFamily="34" charset="0"/>
              </a:rPr>
              <a:t>Дезокси</a:t>
            </a:r>
            <a:r>
              <a:rPr lang="ru-RU" b="1" dirty="0" smtClean="0">
                <a:latin typeface="Arial" pitchFamily="34" charset="0"/>
                <a:cs typeface="Arial" pitchFamily="34" charset="0"/>
              </a:rPr>
              <a:t>-</a:t>
            </a:r>
            <a:endParaRPr lang="uk-UA" b="1" dirty="0">
              <a:latin typeface="Arial" pitchFamily="34" charset="0"/>
              <a:cs typeface="Arial" pitchFamily="34" charset="0"/>
            </a:endParaRPr>
          </a:p>
        </p:txBody>
      </p:sp>
      <p:sp>
        <p:nvSpPr>
          <p:cNvPr id="7" name="TextBox 6"/>
          <p:cNvSpPr txBox="1"/>
          <p:nvPr/>
        </p:nvSpPr>
        <p:spPr>
          <a:xfrm>
            <a:off x="1691680" y="2348880"/>
            <a:ext cx="1066382" cy="461665"/>
          </a:xfrm>
          <a:prstGeom prst="rect">
            <a:avLst/>
          </a:prstGeom>
          <a:noFill/>
        </p:spPr>
        <p:txBody>
          <a:bodyPr wrap="none" rtlCol="0">
            <a:spAutoFit/>
          </a:bodyPr>
          <a:lstStyle/>
          <a:p>
            <a:r>
              <a:rPr lang="ru-RU" sz="2400" dirty="0" smtClean="0"/>
              <a:t>А,У,Г,Ц</a:t>
            </a:r>
            <a:endParaRPr lang="uk-UA" sz="2400" dirty="0"/>
          </a:p>
        </p:txBody>
      </p:sp>
      <p:sp>
        <p:nvSpPr>
          <p:cNvPr id="8" name="TextBox 7"/>
          <p:cNvSpPr txBox="1"/>
          <p:nvPr/>
        </p:nvSpPr>
        <p:spPr>
          <a:xfrm>
            <a:off x="1691680" y="5373216"/>
            <a:ext cx="1066382" cy="461665"/>
          </a:xfrm>
          <a:prstGeom prst="rect">
            <a:avLst/>
          </a:prstGeom>
          <a:noFill/>
        </p:spPr>
        <p:txBody>
          <a:bodyPr wrap="none" rtlCol="0">
            <a:spAutoFit/>
          </a:bodyPr>
          <a:lstStyle/>
          <a:p>
            <a:r>
              <a:rPr lang="ru-RU" sz="2400" dirty="0" smtClean="0"/>
              <a:t>А,Т,Г,Ц</a:t>
            </a:r>
            <a:endParaRPr lang="uk-UA" sz="2400" dirty="0"/>
          </a:p>
        </p:txBody>
      </p:sp>
      <p:sp>
        <p:nvSpPr>
          <p:cNvPr id="9" name="TextBox 8"/>
          <p:cNvSpPr txBox="1"/>
          <p:nvPr/>
        </p:nvSpPr>
        <p:spPr>
          <a:xfrm>
            <a:off x="3131840" y="332656"/>
            <a:ext cx="893193" cy="584775"/>
          </a:xfrm>
          <a:prstGeom prst="rect">
            <a:avLst/>
          </a:prstGeom>
          <a:noFill/>
        </p:spPr>
        <p:txBody>
          <a:bodyPr wrap="none" rtlCol="0">
            <a:spAutoFit/>
          </a:bodyPr>
          <a:lstStyle/>
          <a:p>
            <a:r>
              <a:rPr lang="ru-RU" sz="3200" b="1" dirty="0" smtClean="0">
                <a:solidFill>
                  <a:srgbClr val="0070C0"/>
                </a:solidFill>
              </a:rPr>
              <a:t>РНК</a:t>
            </a:r>
            <a:endParaRPr lang="uk-UA" sz="3200" b="1" dirty="0">
              <a:solidFill>
                <a:srgbClr val="0070C0"/>
              </a:solidFill>
            </a:endParaRPr>
          </a:p>
        </p:txBody>
      </p:sp>
      <p:sp>
        <p:nvSpPr>
          <p:cNvPr id="10" name="TextBox 9"/>
          <p:cNvSpPr txBox="1"/>
          <p:nvPr/>
        </p:nvSpPr>
        <p:spPr>
          <a:xfrm>
            <a:off x="3059832" y="3284984"/>
            <a:ext cx="950901" cy="584775"/>
          </a:xfrm>
          <a:prstGeom prst="rect">
            <a:avLst/>
          </a:prstGeom>
          <a:noFill/>
        </p:spPr>
        <p:txBody>
          <a:bodyPr wrap="none" rtlCol="0">
            <a:spAutoFit/>
          </a:bodyPr>
          <a:lstStyle/>
          <a:p>
            <a:r>
              <a:rPr lang="ru-RU" sz="3200" b="1" dirty="0" smtClean="0">
                <a:solidFill>
                  <a:srgbClr val="0070C0"/>
                </a:solidFill>
              </a:rPr>
              <a:t>Д</a:t>
            </a:r>
            <a:r>
              <a:rPr lang="ru-RU" sz="3200" b="1" dirty="0" smtClean="0">
                <a:solidFill>
                  <a:srgbClr val="0070C0"/>
                </a:solidFill>
              </a:rPr>
              <a:t>НК</a:t>
            </a:r>
            <a:endParaRPr lang="uk-UA" sz="3200" b="1" dirty="0">
              <a:solidFill>
                <a:srgbClr val="0070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nccollablawinstitute.org/wp-includes/images/smilies/phosphate-and-deoxyribose-791.gif"/>
          <p:cNvPicPr>
            <a:picLocks noChangeAspect="1" noChangeArrowheads="1"/>
          </p:cNvPicPr>
          <p:nvPr/>
        </p:nvPicPr>
        <p:blipFill>
          <a:blip r:embed="rId2" cstate="print">
            <a:lum bright="-30000" contrast="20000"/>
          </a:blip>
          <a:srcRect/>
          <a:stretch>
            <a:fillRect/>
          </a:stretch>
        </p:blipFill>
        <p:spPr bwMode="auto">
          <a:xfrm>
            <a:off x="1907704" y="434182"/>
            <a:ext cx="5112568" cy="6273909"/>
          </a:xfrm>
          <a:prstGeom prst="rect">
            <a:avLst/>
          </a:prstGeom>
          <a:noFill/>
        </p:spPr>
      </p:pic>
      <p:sp>
        <p:nvSpPr>
          <p:cNvPr id="3" name="TextBox 2"/>
          <p:cNvSpPr txBox="1"/>
          <p:nvPr/>
        </p:nvSpPr>
        <p:spPr>
          <a:xfrm>
            <a:off x="5220072" y="5877272"/>
            <a:ext cx="460382" cy="523220"/>
          </a:xfrm>
          <a:prstGeom prst="rect">
            <a:avLst/>
          </a:prstGeom>
          <a:noFill/>
        </p:spPr>
        <p:txBody>
          <a:bodyPr wrap="none" rtlCol="0">
            <a:spAutoFit/>
          </a:bodyPr>
          <a:lstStyle/>
          <a:p>
            <a:r>
              <a:rPr lang="ru-RU" sz="2800" b="1" dirty="0" smtClean="0"/>
              <a:t>3</a:t>
            </a:r>
            <a:r>
              <a:rPr lang="en-US" sz="2800" b="1" dirty="0" smtClean="0"/>
              <a:t>’</a:t>
            </a:r>
            <a:endParaRPr lang="uk-UA" sz="2800" b="1" dirty="0"/>
          </a:p>
        </p:txBody>
      </p:sp>
      <p:sp>
        <p:nvSpPr>
          <p:cNvPr id="4" name="TextBox 3"/>
          <p:cNvSpPr txBox="1"/>
          <p:nvPr/>
        </p:nvSpPr>
        <p:spPr>
          <a:xfrm>
            <a:off x="1403648" y="1196752"/>
            <a:ext cx="460382" cy="523220"/>
          </a:xfrm>
          <a:prstGeom prst="rect">
            <a:avLst/>
          </a:prstGeom>
          <a:noFill/>
        </p:spPr>
        <p:txBody>
          <a:bodyPr wrap="none" rtlCol="0">
            <a:spAutoFit/>
          </a:bodyPr>
          <a:lstStyle/>
          <a:p>
            <a:r>
              <a:rPr lang="en-US" sz="2800" b="1" dirty="0" smtClean="0"/>
              <a:t>5’</a:t>
            </a:r>
            <a:endParaRPr lang="uk-UA" sz="28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1463</TotalTime>
  <Words>1775</Words>
  <Application>Microsoft Office PowerPoint</Application>
  <PresentationFormat>Экран (4:3)</PresentationFormat>
  <Paragraphs>409</Paragraphs>
  <Slides>79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79</vt:i4>
      </vt:variant>
    </vt:vector>
  </HeadingPairs>
  <TitlesOfParts>
    <vt:vector size="80" baseType="lpstr">
      <vt:lpstr>Тема Office</vt:lpstr>
      <vt:lpstr>СТРУКТУРА ДНК</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РЕПЛИКАЦИЯ ДНК</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lpstr>Слайд 78</vt:lpstr>
      <vt:lpstr>Слайд 79</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6-18</dc:creator>
  <cp:lastModifiedBy>Lenovo</cp:lastModifiedBy>
  <cp:revision>93</cp:revision>
  <dcterms:created xsi:type="dcterms:W3CDTF">2013-10-05T12:51:31Z</dcterms:created>
  <dcterms:modified xsi:type="dcterms:W3CDTF">2013-10-05T08:24:18Z</dcterms:modified>
</cp:coreProperties>
</file>