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28.04.2016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28.04.2016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28.04.2016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28.04.2016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28.04.2016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28.04.2016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28.04.2016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28.04.2016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28.04.2016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28.04.2016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28.04.2016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28.04.2016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yandex.ua/video/search?filmId=ZFEEPlysgQI&amp;text=%D1%89%D0%BE%20%D1%82%D1%80%D0%B5%D0%B1%D0%B0%20%D0%B7%D0%BD%D0%B0%D1%82%D0%B8%20%D0%BF%D1%80%D0%BE%20%D0%B5%D0%BD%D0%B4%D0%B5%D0%BC%D1%96%D1%87%D0%BD%D0%B8%D0%B9%20%D0%B7%D0%BE%D0%B1" TargetMode="External"/><Relationship Id="rId2" Type="http://schemas.openxmlformats.org/officeDocument/2006/relationships/hyperlink" Target="https://www.youtube.com/watch?v=mDVVvmICOWk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uk-UA" sz="5400" dirty="0" smtClean="0"/>
              <a:t>Хімічний склад клітини</a:t>
            </a:r>
            <a:endParaRPr lang="uk-UA" sz="5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uk-UA" dirty="0" smtClean="0"/>
              <a:t>Глухова Л.П.,</a:t>
            </a:r>
            <a:r>
              <a:rPr lang="uk-UA" dirty="0" err="1" smtClean="0"/>
              <a:t>БережнаТ.П</a:t>
            </a:r>
            <a:r>
              <a:rPr lang="uk-UA" dirty="0" smtClean="0"/>
              <a:t>.,</a:t>
            </a:r>
          </a:p>
          <a:p>
            <a:pPr algn="r"/>
            <a:r>
              <a:rPr lang="uk-UA" dirty="0" err="1" smtClean="0"/>
              <a:t>Дергачівський</a:t>
            </a:r>
            <a:r>
              <a:rPr lang="uk-UA" dirty="0" smtClean="0"/>
              <a:t>  район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281009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Ендемічні захворювання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/>
              <a:t>· Ендемічна подагра, спостерігається в деяких районах Вірменії, що пов’язано з надлишковим умістом Молібдену;</a:t>
            </a:r>
          </a:p>
          <a:p>
            <a:pPr marL="0" indent="0">
              <a:buNone/>
            </a:pPr>
            <a:r>
              <a:rPr lang="uk-UA" dirty="0"/>
              <a:t> </a:t>
            </a:r>
          </a:p>
          <a:p>
            <a:endParaRPr lang="uk-UA" dirty="0"/>
          </a:p>
          <a:p>
            <a:r>
              <a:rPr lang="uk-UA" dirty="0"/>
              <a:t>· </a:t>
            </a:r>
            <a:r>
              <a:rPr lang="uk-UA" dirty="0" err="1"/>
              <a:t>Уровська</a:t>
            </a:r>
            <a:r>
              <a:rPr lang="uk-UA" dirty="0"/>
              <a:t> хвороба (</a:t>
            </a:r>
            <a:r>
              <a:rPr lang="uk-UA" dirty="0" err="1"/>
              <a:t>хвороба</a:t>
            </a:r>
            <a:r>
              <a:rPr lang="uk-UA" dirty="0"/>
              <a:t> Кашина-Бека) визначається сукупним впливом дефіциту Кальцію, Калію і Натрію за умови надлишкових кількостей Стронцію і Барію;</a:t>
            </a:r>
          </a:p>
          <a:p>
            <a:pPr marL="0" indent="0">
              <a:buNone/>
            </a:pPr>
            <a:r>
              <a:rPr lang="uk-UA" dirty="0"/>
              <a:t> </a:t>
            </a:r>
          </a:p>
          <a:p>
            <a:endParaRPr lang="uk-UA" dirty="0"/>
          </a:p>
          <a:p>
            <a:r>
              <a:rPr lang="uk-UA" dirty="0"/>
              <a:t>· </a:t>
            </a:r>
            <a:r>
              <a:rPr lang="uk-UA" dirty="0" err="1"/>
              <a:t>Уролітіаз</a:t>
            </a:r>
            <a:r>
              <a:rPr lang="uk-UA" dirty="0"/>
              <a:t> (сечокам’яна хвороба) залежить від твердості води.</a:t>
            </a:r>
          </a:p>
        </p:txBody>
      </p:sp>
    </p:spTree>
    <p:extLst>
      <p:ext uri="{BB962C8B-B14F-4D97-AF65-F5344CB8AC3E}">
        <p14:creationId xmlns:p14="http://schemas.microsoft.com/office/powerpoint/2010/main" val="1326441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Література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uk-UA" dirty="0" smtClean="0">
                <a:solidFill>
                  <a:prstClr val="black"/>
                </a:solidFill>
              </a:rPr>
              <a:t>1 Харченко </a:t>
            </a:r>
            <a:r>
              <a:rPr lang="uk-UA" dirty="0">
                <a:solidFill>
                  <a:prstClr val="black"/>
                </a:solidFill>
              </a:rPr>
              <a:t>О.В</a:t>
            </a:r>
            <a:r>
              <a:rPr lang="uk-UA" dirty="0" smtClean="0">
                <a:solidFill>
                  <a:prstClr val="black"/>
                </a:solidFill>
              </a:rPr>
              <a:t>.</a:t>
            </a:r>
            <a:r>
              <a:rPr lang="uk-UA" b="1" dirty="0">
                <a:latin typeface="arial,helvetica,sans-serif"/>
              </a:rPr>
              <a:t> </a:t>
            </a:r>
            <a:r>
              <a:rPr lang="uk-UA" dirty="0">
                <a:latin typeface="arial,helvetica,sans-serif"/>
              </a:rPr>
              <a:t>Елементний склад живих </a:t>
            </a:r>
            <a:r>
              <a:rPr lang="uk-UA" dirty="0" smtClean="0">
                <a:latin typeface="arial,helvetica,sans-serif"/>
              </a:rPr>
              <a:t>клітин.</a:t>
            </a:r>
            <a:r>
              <a:rPr lang="en-US" dirty="0" smtClean="0">
                <a:latin typeface="arial,helvetica,sans-serif"/>
              </a:rPr>
              <a:t>[</a:t>
            </a:r>
            <a:r>
              <a:rPr lang="uk-UA" dirty="0" smtClean="0">
                <a:latin typeface="arial,helvetica,sans-serif"/>
              </a:rPr>
              <a:t>Електронний ресурс</a:t>
            </a:r>
            <a:r>
              <a:rPr lang="en-US" dirty="0" smtClean="0">
                <a:latin typeface="arial,helvetica,sans-serif"/>
              </a:rPr>
              <a:t>].- </a:t>
            </a:r>
            <a:r>
              <a:rPr lang="uk-UA" dirty="0" smtClean="0">
                <a:latin typeface="arial,helvetica,sans-serif"/>
              </a:rPr>
              <a:t>Режим доступу:</a:t>
            </a:r>
            <a:r>
              <a:rPr lang="en-US" dirty="0">
                <a:latin typeface="arial,helvetica,sans-serif"/>
              </a:rPr>
              <a:t>http://dl.edu-post-diploma.kharkov.ua/course/view.php?id=107</a:t>
            </a:r>
            <a:endParaRPr lang="uk-UA" dirty="0">
              <a:solidFill>
                <a:prstClr val="black"/>
              </a:solidFill>
            </a:endParaRPr>
          </a:p>
          <a:p>
            <a:pPr marL="0" indent="0">
              <a:buNone/>
            </a:pPr>
            <a:r>
              <a:rPr lang="uk-UA" dirty="0" smtClean="0"/>
              <a:t> 2 малюнки[Електронний </a:t>
            </a:r>
            <a:r>
              <a:rPr lang="uk-UA" dirty="0"/>
              <a:t>ресурс].- Режим </a:t>
            </a:r>
            <a:r>
              <a:rPr lang="uk-UA" dirty="0" smtClean="0"/>
              <a:t>доступу:</a:t>
            </a:r>
            <a:r>
              <a:rPr lang="en-US" dirty="0"/>
              <a:t>http://klitky.com/1-klitina-yiyi-budova-himichnij-sklad-zhittyevi-vlastivosti-biologiya</a:t>
            </a:r>
            <a:r>
              <a:rPr lang="en-US" dirty="0" smtClean="0"/>
              <a:t>/</a:t>
            </a:r>
          </a:p>
          <a:p>
            <a:pPr marL="0" indent="0">
              <a:buNone/>
            </a:pPr>
            <a:r>
              <a:rPr lang="en-US" dirty="0" smtClean="0"/>
              <a:t>3 </a:t>
            </a:r>
            <a:r>
              <a:rPr lang="uk-UA" dirty="0" smtClean="0"/>
              <a:t>відео</a:t>
            </a:r>
            <a:r>
              <a:rPr lang="en-US" smtClean="0"/>
              <a:t> </a:t>
            </a:r>
            <a:r>
              <a:rPr lang="ru-RU" smtClean="0"/>
              <a:t>що</a:t>
            </a:r>
            <a:r>
              <a:rPr lang="ru-RU" dirty="0" smtClean="0"/>
              <a:t> </a:t>
            </a:r>
            <a:r>
              <a:rPr lang="ru-RU" dirty="0"/>
              <a:t>треба знати про </a:t>
            </a:r>
            <a:r>
              <a:rPr lang="ru-RU" dirty="0" err="1"/>
              <a:t>ендемічний</a:t>
            </a:r>
            <a:r>
              <a:rPr lang="ru-RU" dirty="0"/>
              <a:t> зоб </a:t>
            </a:r>
            <a:r>
              <a:rPr lang="uk-UA" dirty="0" smtClean="0"/>
              <a:t>[</a:t>
            </a:r>
            <a:r>
              <a:rPr lang="uk-UA" dirty="0"/>
              <a:t>Електронний ресурс].- Режим </a:t>
            </a:r>
            <a:r>
              <a:rPr lang="uk-UA" dirty="0" smtClean="0"/>
              <a:t>доступу:</a:t>
            </a:r>
            <a:r>
              <a:rPr lang="en-US" dirty="0"/>
              <a:t>http://</a:t>
            </a:r>
            <a:r>
              <a:rPr lang="en-US" dirty="0" smtClean="0"/>
              <a:t>yandex.ua/video/search?filmId=ZFEEPlysgQI&amp;text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46117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Єдність</a:t>
            </a:r>
            <a:r>
              <a:rPr lang="ru-RU" dirty="0"/>
              <a:t> </a:t>
            </a:r>
            <a:r>
              <a:rPr lang="ru-RU" dirty="0" err="1"/>
              <a:t>живої</a:t>
            </a:r>
            <a:r>
              <a:rPr lang="ru-RU" dirty="0"/>
              <a:t> і </a:t>
            </a:r>
            <a:r>
              <a:rPr lang="ru-RU" dirty="0" err="1"/>
              <a:t>неживої</a:t>
            </a:r>
            <a:r>
              <a:rPr lang="ru-RU" dirty="0"/>
              <a:t> </a:t>
            </a:r>
            <a:r>
              <a:rPr lang="ru-RU" dirty="0" err="1"/>
              <a:t>природи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Вивчення елементного хімічного складу протоплазми підтверджує єдність усієї природи. Живі організми містять атоми тих же хімічних елементів, що й тіла неживої природи. </a:t>
            </a:r>
          </a:p>
          <a:p>
            <a:r>
              <a:rPr lang="uk-UA" dirty="0"/>
              <a:t>Із відомих науці 110 хімічних елементів періодичної системи Д.І.Менделєєва більш ніж 70 входять до складу живих організмів.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3885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Поширення хімічних елементів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Літосфера</a:t>
            </a:r>
          </a:p>
          <a:p>
            <a:r>
              <a:rPr lang="pt-BR" dirty="0"/>
              <a:t>O&gt;Si&gt;Al&gt;Fe&gt;Ca&gt;Mg&gt;Na&gt;K&gt;Ti&gt;H&gt;P</a:t>
            </a:r>
          </a:p>
          <a:p>
            <a:r>
              <a:rPr lang="pt-BR" dirty="0"/>
              <a:t>Гідросфера</a:t>
            </a:r>
          </a:p>
          <a:p>
            <a:r>
              <a:rPr lang="pt-BR" dirty="0"/>
              <a:t>H&gt;O&gt;Cl&gt;Na&gt;Mg&gt;S&gt;Ca&gt;K&gt;C&gt;Br&gt;B</a:t>
            </a:r>
          </a:p>
          <a:p>
            <a:r>
              <a:rPr lang="pt-BR" dirty="0"/>
              <a:t>Людина</a:t>
            </a:r>
          </a:p>
          <a:p>
            <a:r>
              <a:rPr lang="pt-BR" dirty="0"/>
              <a:t>H&gt;O&gt;C&gt;N&gt;Na&gt;K&gt;Ca&gt;Mg&gt;P&gt;S&gt;C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83240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Класифікація </a:t>
            </a:r>
            <a:r>
              <a:rPr lang="ru-RU" dirty="0" err="1"/>
              <a:t>біоелементів</a:t>
            </a:r>
            <a:r>
              <a:rPr lang="ru-RU" dirty="0"/>
              <a:t> за 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вмістом</a:t>
            </a:r>
            <a:r>
              <a:rPr lang="ru-RU" dirty="0"/>
              <a:t> в </a:t>
            </a:r>
            <a:r>
              <a:rPr lang="ru-RU" dirty="0" err="1"/>
              <a:t>організмі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/>
              <a:t>Органогени (вміст вимірюється в кілограмах)</a:t>
            </a:r>
          </a:p>
          <a:p>
            <a:r>
              <a:rPr lang="uk-UA" dirty="0" err="1"/>
              <a:t>Макроелементи</a:t>
            </a:r>
            <a:r>
              <a:rPr lang="uk-UA" dirty="0"/>
              <a:t> (вміст вимірюється в грамах або перевищує 10–2 %, )</a:t>
            </a:r>
          </a:p>
          <a:p>
            <a:r>
              <a:rPr lang="uk-UA" dirty="0"/>
              <a:t>Мікроелементи (вміст вимірюється в частках грама або складає 10–3  - 10–5% )</a:t>
            </a:r>
          </a:p>
          <a:p>
            <a:r>
              <a:rPr lang="uk-UA" dirty="0"/>
              <a:t>Ультрамікроелементи (концентрація нижча 10–5 %)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67220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less\Рабочий стол\1_kletka-_ee_stroenie-_himicheskij_sostav-_zhiznennie_svojstva_biologiya_4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700808"/>
            <a:ext cx="2159000" cy="2630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D:\less\Рабочий стол\Мал._20._Вміст_хімічних_елементів_у_клітині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1" y="3861048"/>
            <a:ext cx="4924425" cy="2333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D:\less\Рабочий стол\Мал._21._Органічні_та_неорганічні_речовини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4138" y="722263"/>
            <a:ext cx="4924425" cy="1704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315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203" y="476672"/>
            <a:ext cx="8194943" cy="6120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5582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Ендемічні захворювання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/>
              <a:t>В.І. Вернадський, а пізніше А.П. Виноградов розробили теорію біогеохімічних провінцій. Під ними розуміють території, для яких характерно підвищений або знижений уміст одного або декількох </a:t>
            </a:r>
            <a:r>
              <a:rPr lang="uk-UA" dirty="0" err="1"/>
              <a:t>хімічнихх</a:t>
            </a:r>
            <a:r>
              <a:rPr lang="uk-UA" dirty="0"/>
              <a:t> елементів у </a:t>
            </a:r>
            <a:r>
              <a:rPr lang="uk-UA" dirty="0" err="1"/>
              <a:t>грунтах</a:t>
            </a:r>
            <a:r>
              <a:rPr lang="uk-UA" dirty="0"/>
              <a:t> чи воді, а, отже, в організмах тварин і рослин, які населяють цю територію. На таких територіях можуть спостерігатися певні хвороби, які безпосередньо пов’язані зі недостачею чи надлишком цих елементів. Такі хвороби одержали назву ендемічних.</a:t>
            </a:r>
          </a:p>
        </p:txBody>
      </p:sp>
    </p:spTree>
    <p:extLst>
      <p:ext uri="{BB962C8B-B14F-4D97-AF65-F5344CB8AC3E}">
        <p14:creationId xmlns:p14="http://schemas.microsoft.com/office/powerpoint/2010/main" val="1849585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Ендемічні захворювання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снують території, на яких знаходиться надлишкова кількість токсичних елементів (Меркурій, Кадмій, Талій, Уран), і регіони, дефіцитні за вмістом Йоду, </a:t>
            </a:r>
            <a:r>
              <a:rPr lang="uk-UA" dirty="0" err="1"/>
              <a:t>Флуору</a:t>
            </a:r>
            <a:r>
              <a:rPr lang="uk-UA" dirty="0"/>
              <a:t>, Селену та інших хімічних елементів.</a:t>
            </a:r>
          </a:p>
        </p:txBody>
      </p:sp>
    </p:spTree>
    <p:extLst>
      <p:ext uri="{BB962C8B-B14F-4D97-AF65-F5344CB8AC3E}">
        <p14:creationId xmlns:p14="http://schemas.microsoft.com/office/powerpoint/2010/main" val="3761453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Ендемічні захворювання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uk-UA" dirty="0"/>
              <a:t>· </a:t>
            </a:r>
            <a:r>
              <a:rPr lang="uk-UA" dirty="0">
                <a:hlinkClick r:id="rId2"/>
              </a:rPr>
              <a:t>Ендемічний зоб </a:t>
            </a:r>
            <a:r>
              <a:rPr lang="uk-UA" dirty="0"/>
              <a:t>– збільшення щитоподібної залози, розвивається при нестачі в питній воді та продуктах харчування </a:t>
            </a:r>
            <a:r>
              <a:rPr lang="uk-UA" dirty="0">
                <a:hlinkClick r:id="rId3"/>
              </a:rPr>
              <a:t>Йоду;</a:t>
            </a:r>
            <a:endParaRPr lang="uk-UA" dirty="0"/>
          </a:p>
          <a:p>
            <a:r>
              <a:rPr lang="uk-UA" dirty="0"/>
              <a:t> </a:t>
            </a:r>
          </a:p>
          <a:p>
            <a:endParaRPr lang="uk-UA" dirty="0"/>
          </a:p>
          <a:p>
            <a:r>
              <a:rPr lang="uk-UA" dirty="0"/>
              <a:t>· Флюороз розвивається при надлишку вмісту сполук </a:t>
            </a:r>
            <a:r>
              <a:rPr lang="uk-UA" dirty="0" err="1"/>
              <a:t>Флуору</a:t>
            </a:r>
            <a:r>
              <a:rPr lang="uk-UA" dirty="0"/>
              <a:t> в </a:t>
            </a:r>
            <a:r>
              <a:rPr lang="uk-UA" dirty="0" err="1"/>
              <a:t>грунтах</a:t>
            </a:r>
            <a:r>
              <a:rPr lang="uk-UA" dirty="0"/>
              <a:t> і питній воді (вище 1—1,5 мг/л);</a:t>
            </a:r>
          </a:p>
          <a:p>
            <a:r>
              <a:rPr lang="uk-UA" dirty="0"/>
              <a:t> </a:t>
            </a:r>
          </a:p>
          <a:p>
            <a:endParaRPr lang="uk-UA" dirty="0"/>
          </a:p>
          <a:p>
            <a:r>
              <a:rPr lang="uk-UA" dirty="0"/>
              <a:t>· Карієс зубів розвивається, навпаки, при нестачі сполук </a:t>
            </a:r>
            <a:r>
              <a:rPr lang="uk-UA" dirty="0" err="1"/>
              <a:t>Флуору</a:t>
            </a:r>
            <a:r>
              <a:rPr lang="uk-UA" dirty="0"/>
              <a:t> в продуктах харчування та питній воді (менше 0,5 мг/л);</a:t>
            </a:r>
          </a:p>
          <a:p>
            <a:r>
              <a:rPr lang="uk-UA" dirty="0"/>
              <a:t> </a:t>
            </a:r>
          </a:p>
          <a:p>
            <a:endParaRPr lang="uk-UA" dirty="0"/>
          </a:p>
          <a:p>
            <a:r>
              <a:rPr lang="uk-UA" dirty="0"/>
              <a:t>· Анемії пов’язані з дефіцитом сполук </a:t>
            </a:r>
            <a:r>
              <a:rPr lang="uk-UA" dirty="0" err="1"/>
              <a:t>Феруму</a:t>
            </a:r>
            <a:r>
              <a:rPr lang="uk-UA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449854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78</TotalTime>
  <Words>401</Words>
  <Application>Microsoft Office PowerPoint</Application>
  <PresentationFormat>Экран (4:3)</PresentationFormat>
  <Paragraphs>45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Изящная</vt:lpstr>
      <vt:lpstr>Хімічний склад клітини</vt:lpstr>
      <vt:lpstr>Єдність живої і неживої природи</vt:lpstr>
      <vt:lpstr>Поширення хімічних елементів</vt:lpstr>
      <vt:lpstr>Класифікація біоелементів за  їх вмістом в організмі</vt:lpstr>
      <vt:lpstr>Презентация PowerPoint</vt:lpstr>
      <vt:lpstr>Презентация PowerPoint</vt:lpstr>
      <vt:lpstr>Ендемічні захворювання</vt:lpstr>
      <vt:lpstr>Ендемічні захворювання</vt:lpstr>
      <vt:lpstr>Ендемічні захворювання</vt:lpstr>
      <vt:lpstr>Ендемічні захворювання</vt:lpstr>
      <vt:lpstr>Література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Хімічний склад клітини</dc:title>
  <dc:creator>less</dc:creator>
  <cp:lastModifiedBy>less</cp:lastModifiedBy>
  <cp:revision>8</cp:revision>
  <dcterms:created xsi:type="dcterms:W3CDTF">2016-04-28T10:46:43Z</dcterms:created>
  <dcterms:modified xsi:type="dcterms:W3CDTF">2016-04-28T12:22:06Z</dcterms:modified>
</cp:coreProperties>
</file>